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obo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Script" TargetMode="External"/><Relationship Id="rId3" Type="http://schemas.openxmlformats.org/officeDocument/2006/relationships/hyperlink" Target="https://en.wikipedia.org/wiki/Data_visualization" TargetMode="External"/><Relationship Id="rId4" Type="http://schemas.openxmlformats.org/officeDocument/2006/relationships/hyperlink" Target="https://en.wikipedia.org/wiki/Web_browser" TargetMode="External"/><Relationship Id="rId5" Type="http://schemas.openxmlformats.org/officeDocument/2006/relationships/hyperlink" Target="https://en.wikipedia.org/wiki/D3.j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l.acm.org/doi/10.1145/502348.502388"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wrious.co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5131143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5131143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146bfe01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146bfe01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03db0fa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03db0fa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XMind to show the process (so that I can show each step here)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5c7d2f2e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5c7d2f2e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Char char="●"/>
            </a:pPr>
            <a:r>
              <a:rPr lang="en" sz="1300">
                <a:solidFill>
                  <a:srgbClr val="595959"/>
                </a:solidFill>
              </a:rPr>
              <a:t>A new (or previously unexplored) capability in HCI and its potential benefits</a:t>
            </a:r>
            <a:endParaRPr sz="1300">
              <a:solidFill>
                <a:srgbClr val="595959"/>
              </a:solidFill>
            </a:endParaRPr>
          </a:p>
          <a:p>
            <a:pPr indent="-311150" lvl="0" marL="457200" rtl="0" algn="l">
              <a:lnSpc>
                <a:spcPct val="115000"/>
              </a:lnSpc>
              <a:spcBef>
                <a:spcPts val="0"/>
              </a:spcBef>
              <a:spcAft>
                <a:spcPts val="0"/>
              </a:spcAft>
              <a:buClr>
                <a:srgbClr val="595959"/>
              </a:buClr>
              <a:buSzPts val="1300"/>
              <a:buChar char="●"/>
            </a:pPr>
            <a:r>
              <a:rPr lang="en" sz="1300">
                <a:solidFill>
                  <a:srgbClr val="595959"/>
                </a:solidFill>
              </a:rPr>
              <a:t>A design space/guideline exploration of how such capabilities can be used certain HCI tasks </a:t>
            </a:r>
            <a:endParaRPr sz="1300">
              <a:solidFill>
                <a:srgbClr val="595959"/>
              </a:solidFill>
            </a:endParaRPr>
          </a:p>
          <a:p>
            <a:pPr indent="-311150" lvl="0" marL="457200" rtl="0" algn="l">
              <a:lnSpc>
                <a:spcPct val="115000"/>
              </a:lnSpc>
              <a:spcBef>
                <a:spcPts val="0"/>
              </a:spcBef>
              <a:spcAft>
                <a:spcPts val="0"/>
              </a:spcAft>
              <a:buClr>
                <a:srgbClr val="595959"/>
              </a:buClr>
              <a:buSzPts val="1300"/>
              <a:buChar char="●"/>
            </a:pPr>
            <a:r>
              <a:rPr lang="en" sz="1300">
                <a:solidFill>
                  <a:srgbClr val="595959"/>
                </a:solidFill>
              </a:rPr>
              <a:t>Some studies to understand such capabilities in HCI context</a:t>
            </a:r>
            <a:endParaRPr sz="1300">
              <a:solidFill>
                <a:srgbClr val="595959"/>
              </a:solidFill>
            </a:endParaRPr>
          </a:p>
          <a:p>
            <a:pPr indent="-311150" lvl="0" marL="457200" rtl="0" algn="l">
              <a:lnSpc>
                <a:spcPct val="115000"/>
              </a:lnSpc>
              <a:spcBef>
                <a:spcPts val="0"/>
              </a:spcBef>
              <a:spcAft>
                <a:spcPts val="0"/>
              </a:spcAft>
              <a:buClr>
                <a:srgbClr val="595959"/>
              </a:buClr>
              <a:buSzPts val="1300"/>
              <a:buChar char="●"/>
            </a:pPr>
            <a:r>
              <a:rPr lang="en" sz="1300">
                <a:solidFill>
                  <a:srgbClr val="595959"/>
                </a:solidFill>
              </a:rPr>
              <a:t>A showcase of usage scenarios/applications with such capabilities </a:t>
            </a:r>
            <a:endParaRPr sz="1300">
              <a:solidFill>
                <a:srgbClr val="595959"/>
              </a:solidFill>
            </a:endParaRPr>
          </a:p>
          <a:p>
            <a:pPr indent="-311150" lvl="0" marL="457200" rtl="0" algn="l">
              <a:lnSpc>
                <a:spcPct val="115000"/>
              </a:lnSpc>
              <a:spcBef>
                <a:spcPts val="0"/>
              </a:spcBef>
              <a:spcAft>
                <a:spcPts val="0"/>
              </a:spcAft>
              <a:buClr>
                <a:srgbClr val="595959"/>
              </a:buClr>
              <a:buSzPts val="1300"/>
              <a:buChar char="●"/>
            </a:pPr>
            <a:r>
              <a:rPr lang="en" sz="1300">
                <a:solidFill>
                  <a:srgbClr val="595959"/>
                </a:solidFill>
              </a:rPr>
              <a:t>A user study to show the benefit of at least one of the proposed usage scenarios/applications over existing practices</a:t>
            </a: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5c7d2f2e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5c7d2f2e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sz="1400">
                <a:solidFill>
                  <a:srgbClr val="595959"/>
                </a:solidFill>
              </a:rPr>
              <a:t>A new (or previously unexplored) capability in HCI and its potential benefits: haptics feedback on the mouth </a:t>
            </a:r>
            <a:r>
              <a:rPr lang="en" sz="1400">
                <a:solidFill>
                  <a:srgbClr val="595959"/>
                </a:solidFill>
              </a:rPr>
              <a:t>using</a:t>
            </a:r>
            <a:r>
              <a:rPr lang="en" sz="1400">
                <a:solidFill>
                  <a:srgbClr val="595959"/>
                </a:solidFill>
              </a:rPr>
              <a:t> ultrasonic transducer</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design space/guideline exploration of how such capabilities can be used certain HCI tasks: a design space of haptic feedback on the face with different types of interaction effects (like winds, heat, punching, squeezing, etc)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Some studies to understand such capabilities in HCI context (studies with 11 participants to explore the effects of haptics feedback on the tongue, lips, teeth)</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showcase of usage scenarios/applications with such capabilities  (3 scenarios)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user study to show the benefit of at least one of the proposed usage scenarios/applications over existing practices</a:t>
            </a:r>
            <a:endParaRPr sz="7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61d947af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61d947af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sz="1400">
                <a:solidFill>
                  <a:srgbClr val="595959"/>
                </a:solidFill>
              </a:rPr>
              <a:t>A new (or previously unexplored) capability in HCI and its potential benefits: haptics feedback on the mouth using ultrasonic transducer</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design space/guideline exploration of how such capabilities can be used certain HCI tasks: a design space of haptic feedback on the face with different types of interaction effects (like winds, heat, punching, squeezing, etc)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Some studies to understand such capabilities in HCI context (studies with 11 participants to explore the effects of haptics feedback on the tongue, lips, teeth)</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showcase of usage scenarios/applications with such capabilities  (3 scenarios)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 user study to show the benefit of at least one of the proposed usage scenarios/applications over existing practices</a:t>
            </a:r>
            <a:endParaRPr sz="700">
              <a:solidFill>
                <a:schemeClr val="dk1"/>
              </a:solidFill>
            </a:endParaRPr>
          </a:p>
          <a:p>
            <a:pPr indent="-342900" lvl="0" marL="457200" rtl="0" algn="l">
              <a:lnSpc>
                <a:spcPct val="115000"/>
              </a:lnSpc>
              <a:spcBef>
                <a:spcPts val="0"/>
              </a:spcBef>
              <a:spcAft>
                <a:spcPts val="0"/>
              </a:spcAft>
              <a:buClr>
                <a:srgbClr val="595959"/>
              </a:buClr>
              <a:buSzPts val="1800"/>
              <a:buChar char="●"/>
            </a:pPr>
            <a:r>
              <a:t/>
            </a:r>
            <a:endParaRPr sz="18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5c7d2f2e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5c7d2f2e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Ideation: </a:t>
            </a:r>
            <a:r>
              <a:rPr lang="en">
                <a:solidFill>
                  <a:schemeClr val="dk1"/>
                </a:solidFill>
              </a:rPr>
              <a:t>You have some idea in mind about an interaction technique that you think can enable some</a:t>
            </a:r>
            <a:r>
              <a:rPr lang="en">
                <a:solidFill>
                  <a:schemeClr val="dk1"/>
                </a:solidFill>
              </a:rPr>
              <a:t> certain new capabilities. In this example it’s the mouth haptics feedback that has never been explored before that can actually enable new kind of interaction in virtual reality.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Literature review</a:t>
            </a:r>
            <a:r>
              <a:rPr lang="en">
                <a:solidFill>
                  <a:schemeClr val="dk1"/>
                </a:solidFill>
              </a:rPr>
              <a:t>: To understand what has been done and what else could be done. So they survey the literature and find out that people have developed a few different kind of haptics feedback on the face like on the cheeks, forehead, on the surface of the mouth, but not inside the mouth (like teeth and </a:t>
            </a:r>
            <a:r>
              <a:rPr lang="en">
                <a:solidFill>
                  <a:schemeClr val="dk1"/>
                </a:solidFill>
              </a:rPr>
              <a:t>tongue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Explore design space</a:t>
            </a:r>
            <a:r>
              <a:rPr lang="en">
                <a:solidFill>
                  <a:schemeClr val="dk1"/>
                </a:solidFill>
              </a:rPr>
              <a:t>: (what’’ew the design factors, what are the level in each design factors), come up with a rough taxonomy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Explore use cases</a:t>
            </a:r>
            <a:r>
              <a:rPr lang="en">
                <a:solidFill>
                  <a:schemeClr val="dk1"/>
                </a:solidFill>
              </a:rPr>
              <a:t>: Brainstorm scenarios to use the new capabilities: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Pilot study:</a:t>
            </a:r>
            <a:r>
              <a:rPr lang="en">
                <a:solidFill>
                  <a:schemeClr val="dk1"/>
                </a:solidFill>
              </a:rPr>
              <a:t> to confirm/validate the usefulness of the proposed technique. So this is to </a:t>
            </a:r>
            <a:r>
              <a:rPr lang="en">
                <a:solidFill>
                  <a:schemeClr val="dk1"/>
                </a:solidFill>
              </a:rPr>
              <a:t>quickly prototype the ideas and test whether they are useful and promising or not. If the idea turns out do not work, and users can’t really feel any meaningful haptic feedback on the mouth then they should quickly pivot. </a:t>
            </a:r>
            <a:r>
              <a:rPr b="1" lang="en">
                <a:solidFill>
                  <a:schemeClr val="dk1"/>
                </a:solidFill>
              </a:rPr>
              <a:t>Implementation</a:t>
            </a:r>
            <a:r>
              <a:rPr lang="en">
                <a:solidFill>
                  <a:schemeClr val="dk1"/>
                </a:solidFill>
              </a:rPr>
              <a:t>: Implement A platform that’s capable of conduct real experiments and to demonstrate many application scenarios in which the new capability can be used. In this case study they come up with 3 scenarios: haunted forest, school </a:t>
            </a:r>
            <a:r>
              <a:rPr lang="en">
                <a:solidFill>
                  <a:schemeClr val="dk1"/>
                </a:solidFill>
              </a:rPr>
              <a:t>simulator</a:t>
            </a:r>
            <a:r>
              <a:rPr lang="en">
                <a:solidFill>
                  <a:schemeClr val="dk1"/>
                </a:solidFill>
              </a:rPr>
              <a:t> (where they test effect of drinking, smoking, brushing the teeth, etc), and racetrack (where they test the effect of wind, rain, puddle </a:t>
            </a:r>
            <a:r>
              <a:rPr lang="en">
                <a:solidFill>
                  <a:schemeClr val="dk1"/>
                </a:solidFill>
              </a:rPr>
              <a:t>splash, etc.)</a:t>
            </a:r>
            <a:endParaRPr>
              <a:solidFill>
                <a:schemeClr val="dk1"/>
              </a:solidFill>
            </a:endParaRPr>
          </a:p>
          <a:p>
            <a:pPr indent="0" lvl="0" marL="0" rtl="0" algn="l">
              <a:spcBef>
                <a:spcPts val="0"/>
              </a:spcBef>
              <a:spcAft>
                <a:spcPts val="0"/>
              </a:spcAft>
              <a:buNone/>
            </a:pPr>
            <a:r>
              <a:rPr b="1" lang="en">
                <a:solidFill>
                  <a:schemeClr val="dk1"/>
                </a:solidFill>
              </a:rPr>
              <a:t>Conduct a formal study</a:t>
            </a:r>
            <a:r>
              <a:rPr lang="en">
                <a:solidFill>
                  <a:schemeClr val="dk1"/>
                </a:solidFill>
              </a:rPr>
              <a:t> to validate the usefulness of the new capabilities in the previously validated scenarios. Typical studies include how human perceive and interact with such new capabilities. For example, try to understand how many different level of pressure human can perceive and can interact with. Or how many different levels of movement can a wrist perform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Write paper,</a:t>
            </a:r>
            <a:r>
              <a:rPr lang="en">
                <a:solidFill>
                  <a:schemeClr val="dk1"/>
                </a:solidFill>
              </a:rPr>
              <a:t> create demonstration video. Show various use cases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632880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632880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step do you think is </a:t>
            </a:r>
            <a:r>
              <a:rPr lang="en">
                <a:solidFill>
                  <a:schemeClr val="dk1"/>
                </a:solidFill>
              </a:rPr>
              <a:t>the</a:t>
            </a:r>
            <a:r>
              <a:rPr lang="en">
                <a:solidFill>
                  <a:schemeClr val="dk1"/>
                </a:solidFill>
              </a:rPr>
              <a:t> most crucial step in the </a:t>
            </a:r>
            <a:r>
              <a:rPr lang="en">
                <a:solidFill>
                  <a:schemeClr val="dk1"/>
                </a:solidFill>
              </a:rPr>
              <a:t>success</a:t>
            </a:r>
            <a:r>
              <a:rPr lang="en">
                <a:solidFill>
                  <a:schemeClr val="dk1"/>
                </a:solidFill>
              </a:rPr>
              <a:t> of a “be the first” technique paper?</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68f5031f6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068f5031f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5c7d2f2ed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5c7d2f2ed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595959"/>
              </a:buClr>
              <a:buSzPts val="1000"/>
              <a:buChar char="●"/>
            </a:pPr>
            <a:r>
              <a:rPr lang="en" sz="1000">
                <a:solidFill>
                  <a:srgbClr val="595959"/>
                </a:solidFill>
              </a:rPr>
              <a:t>You are solving an existing (computational) problem.</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There are existing computational solutions</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Your solution is better than existing computational solutions in some aspects (but comparable in other aspects</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A well known (narrow but important) generic task or problem in HCI </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Problems/limitations of existing state-of-art solutions</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A carefully designed evaluation to compare with existing state-of-the-art solutions and overcome the problems/limitations</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A novel (alternative) solution design</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en" sz="1000">
                <a:solidFill>
                  <a:srgbClr val="595959"/>
                </a:solidFill>
              </a:rPr>
              <a:t>Explain why it works better</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en" sz="1000">
                <a:solidFill>
                  <a:srgbClr val="595959"/>
                </a:solidFill>
              </a:rPr>
              <a:t>Qualitative logical explanations </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en" sz="1000">
                <a:solidFill>
                  <a:srgbClr val="595959"/>
                </a:solidFill>
              </a:rPr>
              <a:t>Quantitative analysis (GOMS, KLM, etc.) </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en" sz="1000">
                <a:solidFill>
                  <a:srgbClr val="595959"/>
                </a:solidFill>
              </a:rPr>
              <a:t>Theory or model based explanations (Fitts law, cognitive theories, etc.) </a:t>
            </a:r>
            <a:endParaRPr sz="10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68f5031f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068f5031f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595959"/>
              </a:solidFill>
            </a:endParaRPr>
          </a:p>
          <a:p>
            <a:pPr indent="0" lvl="0" marL="0" rtl="0" algn="l">
              <a:spcBef>
                <a:spcPts val="1200"/>
              </a:spcBef>
              <a:spcAft>
                <a:spcPts val="0"/>
              </a:spcAft>
              <a:buNone/>
            </a:pPr>
            <a:r>
              <a:t/>
            </a:r>
            <a:endParaRPr sz="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f02532e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f02532e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covered under constructive/artefact research?</a:t>
            </a:r>
            <a:endParaRPr/>
          </a:p>
          <a:p>
            <a:pPr indent="0" lvl="0" marL="0" rtl="0" algn="l">
              <a:spcBef>
                <a:spcPts val="0"/>
              </a:spcBef>
              <a:spcAft>
                <a:spcPts val="0"/>
              </a:spcAft>
              <a:buNone/>
            </a:pPr>
            <a:r>
              <a:rPr lang="en"/>
              <a:t>We have two major frameworks, acc to. Oulasvirta and Hornbak 2016’s constructive research is aimed at producing the understanding about the construction of an interactive artefact for some purpose in human use of computing. Constructive problems have 3 subtypes: problems with no known solution, problems with partial, ineffective or inefficient solution, and problems with insufficient knowledge or resources for implementation or deployment</a:t>
            </a:r>
            <a:endParaRPr/>
          </a:p>
          <a:p>
            <a:pPr indent="0" lvl="0" marL="0" rtl="0" algn="l">
              <a:spcBef>
                <a:spcPts val="0"/>
              </a:spcBef>
              <a:spcAft>
                <a:spcPts val="0"/>
              </a:spcAft>
              <a:buNone/>
            </a:pPr>
            <a:r>
              <a:rPr lang="en"/>
              <a:t>Example of constructive </a:t>
            </a:r>
            <a:r>
              <a:rPr lang="en"/>
              <a:t>research</a:t>
            </a:r>
            <a:r>
              <a:rPr lang="en"/>
              <a:t> includes </a:t>
            </a:r>
            <a:r>
              <a:rPr lang="en"/>
              <a:t>interactive</a:t>
            </a:r>
            <a:r>
              <a:rPr lang="en"/>
              <a:t> systems, </a:t>
            </a:r>
            <a:r>
              <a:rPr lang="en"/>
              <a:t>applications</a:t>
            </a:r>
            <a:r>
              <a:rPr lang="en"/>
              <a:t>, interaction techniques, input devices, sensors, UI/Interaction/Concepts/design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Wobbrick define artefact research very similar, where Artifact contributions arise from generative design-driven activities (invention). New knowledge is embedded in and manifested by artifacts and the supporting materials that describe them. Examples are new systems, architectures, tools, toolkits, techniques, sketches, mockups, environments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62625b7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62625b7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A well known (narrow but important) generic task/problem in HCI </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Hierarchical menu </a:t>
            </a:r>
            <a:endParaRPr sz="14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Problems/limitations of existing state-of-art solutions</a:t>
            </a:r>
            <a:endParaRPr sz="14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 novel (alternative) solution design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 carefully designed evaluation to compare with existing state-of-the-art solutions and overcome the problems/limitations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Explain why it works better</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05c7d2f2ed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05c7d2f2ed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Ideation: You have some idea in mind about an </a:t>
            </a:r>
            <a:r>
              <a:rPr lang="en">
                <a:solidFill>
                  <a:schemeClr val="dk1"/>
                </a:solidFill>
              </a:rPr>
              <a:t>interaction</a:t>
            </a:r>
            <a:r>
              <a:rPr lang="en">
                <a:solidFill>
                  <a:schemeClr val="dk1"/>
                </a:solidFill>
              </a:rPr>
              <a:t> </a:t>
            </a:r>
            <a:r>
              <a:rPr lang="en">
                <a:solidFill>
                  <a:schemeClr val="dk1"/>
                </a:solidFill>
              </a:rPr>
              <a:t>technique</a:t>
            </a:r>
            <a:r>
              <a:rPr lang="en">
                <a:solidFill>
                  <a:schemeClr val="dk1"/>
                </a:solidFill>
              </a:rPr>
              <a:t> that you think will solve a known problem. In this example, maybe the authors are reading manga and think that the chatballoon can convey emotion arousal in text like it does in manga. </a:t>
            </a:r>
            <a:endParaRPr>
              <a:solidFill>
                <a:schemeClr val="dk1"/>
              </a:solidFill>
            </a:endParaRPr>
          </a:p>
          <a:p>
            <a:pPr indent="0" lvl="0" marL="0" rtl="0" algn="l">
              <a:spcBef>
                <a:spcPts val="0"/>
              </a:spcBef>
              <a:spcAft>
                <a:spcPts val="0"/>
              </a:spcAft>
              <a:buNone/>
            </a:pPr>
            <a:r>
              <a:rPr lang="en">
                <a:solidFill>
                  <a:schemeClr val="dk1"/>
                </a:solidFill>
              </a:rPr>
              <a:t>Pilot studies: keep comparing with sota until you have quantitative advantages (this is the emphasis of this kind of study)</a:t>
            </a:r>
            <a:endParaRPr>
              <a:solidFill>
                <a:schemeClr val="dk1"/>
              </a:solidFill>
            </a:endParaRPr>
          </a:p>
          <a:p>
            <a:pPr indent="0" lvl="0" marL="0" rtl="0" algn="l">
              <a:spcBef>
                <a:spcPts val="0"/>
              </a:spcBef>
              <a:spcAft>
                <a:spcPts val="0"/>
              </a:spcAft>
              <a:buNone/>
            </a:pPr>
            <a:r>
              <a:rPr lang="en">
                <a:solidFill>
                  <a:schemeClr val="dk1"/>
                </a:solidFill>
              </a:rPr>
              <a:t>Literature review: To understand what has been done and what else could be done</a:t>
            </a:r>
            <a:endParaRPr>
              <a:solidFill>
                <a:schemeClr val="dk1"/>
              </a:solidFill>
            </a:endParaRPr>
          </a:p>
          <a:p>
            <a:pPr indent="0" lvl="0" marL="0" rtl="0" algn="l">
              <a:spcBef>
                <a:spcPts val="0"/>
              </a:spcBef>
              <a:spcAft>
                <a:spcPts val="0"/>
              </a:spcAft>
              <a:buNone/>
            </a:pPr>
            <a:r>
              <a:rPr lang="en">
                <a:solidFill>
                  <a:schemeClr val="dk1"/>
                </a:solidFill>
              </a:rPr>
              <a:t>Design formal study: once the proposed technique is shown to have quantitative advantages through pilot studies, formal study is designed to prove that the proposed technique is better</a:t>
            </a:r>
            <a:endParaRPr>
              <a:solidFill>
                <a:schemeClr val="dk1"/>
              </a:solidFill>
            </a:endParaRPr>
          </a:p>
          <a:p>
            <a:pPr indent="0" lvl="0" marL="0" rtl="0" algn="l">
              <a:spcBef>
                <a:spcPts val="0"/>
              </a:spcBef>
              <a:spcAft>
                <a:spcPts val="0"/>
              </a:spcAft>
              <a:buNone/>
            </a:pPr>
            <a:r>
              <a:rPr lang="en">
                <a:solidFill>
                  <a:schemeClr val="dk1"/>
                </a:solidFill>
              </a:rPr>
              <a:t>Conduct the study with 4-6 participants. Review and revive the study design again to make sure the study is rigorously designed and executed</a:t>
            </a:r>
            <a:endParaRPr>
              <a:solidFill>
                <a:schemeClr val="dk1"/>
              </a:solidFill>
            </a:endParaRPr>
          </a:p>
          <a:p>
            <a:pPr indent="0" lvl="0" marL="0" rtl="0" algn="l">
              <a:spcBef>
                <a:spcPts val="0"/>
              </a:spcBef>
              <a:spcAft>
                <a:spcPts val="0"/>
              </a:spcAft>
              <a:buNone/>
            </a:pPr>
            <a:r>
              <a:rPr lang="en">
                <a:solidFill>
                  <a:schemeClr val="dk1"/>
                </a:solidFill>
              </a:rPr>
              <a:t>Conduct the study on bigger pool of participants: in this case they study with 64 participants </a:t>
            </a:r>
            <a:r>
              <a:rPr lang="en">
                <a:solidFill>
                  <a:schemeClr val="dk1"/>
                </a:solidFill>
              </a:rPr>
              <a:t>divided into 32 pairs and put them</a:t>
            </a:r>
            <a:r>
              <a:rPr lang="en">
                <a:solidFill>
                  <a:schemeClr val="dk1"/>
                </a:solidFill>
              </a:rPr>
              <a:t> in 3 categories</a:t>
            </a:r>
            <a:endParaRPr>
              <a:solidFill>
                <a:schemeClr val="dk1"/>
              </a:solidFill>
            </a:endParaRPr>
          </a:p>
          <a:p>
            <a:pPr indent="0" lvl="0" marL="0" rtl="0" algn="l">
              <a:spcBef>
                <a:spcPts val="0"/>
              </a:spcBef>
              <a:spcAft>
                <a:spcPts val="0"/>
              </a:spcAft>
              <a:buNone/>
            </a:pPr>
            <a:r>
              <a:rPr lang="en">
                <a:solidFill>
                  <a:schemeClr val="dk1"/>
                </a:solidFill>
              </a:rPr>
              <a:t>Analyze the result. Try to give an explanation why the proposed technique is better than SOTA (link with theories for example)</a:t>
            </a:r>
            <a:endParaRPr>
              <a:solidFill>
                <a:schemeClr val="dk1"/>
              </a:solidFill>
            </a:endParaRPr>
          </a:p>
          <a:p>
            <a:pPr indent="0" lvl="0" marL="0" rtl="0" algn="l">
              <a:spcBef>
                <a:spcPts val="0"/>
              </a:spcBef>
              <a:spcAft>
                <a:spcPts val="0"/>
              </a:spcAft>
              <a:buNone/>
            </a:pPr>
            <a:r>
              <a:rPr lang="en">
                <a:solidFill>
                  <a:schemeClr val="dk1"/>
                </a:solidFill>
              </a:rPr>
              <a:t>Write the paper, analyze the paper’s contribution, conduct additional studies (e.g. quantitative, field experiment) to beef up the contribution. make videos and demonstration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6db93f8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6db93f8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step do you think is the most crucial step in the success of a “be the first” technique paper?</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068f5031f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068f5031f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03db0fa2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03db0fa2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146bfe01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0146bfe01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0146bfe01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0146bfe01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D3 means Data-Driven Documents. It’s </a:t>
            </a:r>
            <a:r>
              <a:rPr lang="en" sz="1200">
                <a:solidFill>
                  <a:schemeClr val="dk1"/>
                </a:solidFill>
                <a:highlight>
                  <a:srgbClr val="FFFFFF"/>
                </a:highlight>
              </a:rPr>
              <a:t>a </a:t>
            </a:r>
            <a:r>
              <a:rPr lang="en" sz="1200">
                <a:solidFill>
                  <a:schemeClr val="dk1"/>
                </a:solidFill>
                <a:highlight>
                  <a:srgbClr val="FFFFFF"/>
                </a:highlight>
                <a:uFill>
                  <a:noFill/>
                </a:uFill>
                <a:hlinkClick r:id="rId2">
                  <a:extLst>
                    <a:ext uri="{A12FA001-AC4F-418D-AE19-62706E023703}">
                      <ahyp:hlinkClr val="tx"/>
                    </a:ext>
                  </a:extLst>
                </a:hlinkClick>
              </a:rPr>
              <a:t>JavaScript</a:t>
            </a:r>
            <a:r>
              <a:rPr lang="en" sz="1200">
                <a:solidFill>
                  <a:schemeClr val="dk1"/>
                </a:solidFill>
                <a:highlight>
                  <a:srgbClr val="FFFFFF"/>
                </a:highlight>
              </a:rPr>
              <a:t> library for producing dynamic, interactive </a:t>
            </a:r>
            <a:r>
              <a:rPr lang="en" sz="1200">
                <a:solidFill>
                  <a:schemeClr val="dk1"/>
                </a:solidFill>
                <a:highlight>
                  <a:srgbClr val="FFFFFF"/>
                </a:highlight>
                <a:uFill>
                  <a:noFill/>
                </a:uFill>
                <a:hlinkClick r:id="rId3">
                  <a:extLst>
                    <a:ext uri="{A12FA001-AC4F-418D-AE19-62706E023703}">
                      <ahyp:hlinkClr val="tx"/>
                    </a:ext>
                  </a:extLst>
                </a:hlinkClick>
              </a:rPr>
              <a:t>data visualizations</a:t>
            </a:r>
            <a:r>
              <a:rPr lang="en" sz="1200">
                <a:solidFill>
                  <a:schemeClr val="dk1"/>
                </a:solidFill>
                <a:highlight>
                  <a:srgbClr val="FFFFFF"/>
                </a:highlight>
              </a:rPr>
              <a:t> in </a:t>
            </a:r>
            <a:r>
              <a:rPr lang="en" sz="1200">
                <a:solidFill>
                  <a:schemeClr val="dk1"/>
                </a:solidFill>
                <a:highlight>
                  <a:srgbClr val="FFFFFF"/>
                </a:highlight>
                <a:uFill>
                  <a:noFill/>
                </a:uFill>
                <a:hlinkClick r:id="rId4">
                  <a:extLst>
                    <a:ext uri="{A12FA001-AC4F-418D-AE19-62706E023703}">
                      <ahyp:hlinkClr val="tx"/>
                    </a:ext>
                  </a:extLst>
                </a:hlinkClick>
              </a:rPr>
              <a:t>web browsers</a:t>
            </a:r>
            <a:r>
              <a:rPr lang="en" sz="1200">
                <a:solidFill>
                  <a:schemeClr val="dk1"/>
                </a:solidFill>
                <a:highlight>
                  <a:srgbClr val="FFFFFF"/>
                </a:highlight>
              </a:rPr>
              <a:t>. And heres a short video to introduce it. </a:t>
            </a:r>
            <a:endParaRPr sz="1200">
              <a:solidFill>
                <a:schemeClr val="dk1"/>
              </a:solidFill>
              <a:highlight>
                <a:srgbClr val="FFFFFF"/>
              </a:highlight>
            </a:endParaRPr>
          </a:p>
          <a:p>
            <a:pPr indent="0" lvl="0" marL="0" rtl="0" algn="l">
              <a:spcBef>
                <a:spcPts val="0"/>
              </a:spcBef>
              <a:spcAft>
                <a:spcPts val="0"/>
              </a:spcAft>
              <a:buNone/>
            </a:pPr>
            <a:r>
              <a:rPr lang="en" sz="1200" u="sng">
                <a:solidFill>
                  <a:schemeClr val="hlink"/>
                </a:solidFill>
                <a:highlight>
                  <a:srgbClr val="FFFFFF"/>
                </a:highlight>
                <a:hlinkClick r:id="rId5"/>
              </a:rPr>
              <a:t>https://en.wikipedia.org/wiki/D3.js</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6db93f8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76db93f8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step do you think is the most crucial step in the success of a “be the first” technique paper?</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068f5031f6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068f5031f6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03db0fa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03db0fa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introduced other two </a:t>
            </a:r>
            <a:r>
              <a:rPr lang="en"/>
              <a:t>types of artefacts, which are systems and toolkits. We also briefly discussed some relationship between these three types of artefacts. Now, we shall move to the strategies to conduct research in these two types. </a:t>
            </a:r>
            <a:endParaRPr/>
          </a:p>
          <a:p>
            <a:pPr indent="0" lvl="0" marL="0" rtl="0" algn="l">
              <a:spcBef>
                <a:spcPts val="0"/>
              </a:spcBef>
              <a:spcAft>
                <a:spcPts val="0"/>
              </a:spcAft>
              <a:buNone/>
            </a:pPr>
            <a:r>
              <a:rPr lang="en"/>
              <a:t>General speaking, there are two common strategies. You can either be the first, or be the best.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feee0f5e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feee0f5e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more concrete examples of constructive/artefact research</a:t>
            </a:r>
            <a:endParaRPr/>
          </a:p>
          <a:p>
            <a:pPr indent="0" lvl="0" marL="0" rtl="0" algn="l">
              <a:spcBef>
                <a:spcPts val="0"/>
              </a:spcBef>
              <a:spcAft>
                <a:spcPts val="0"/>
              </a:spcAft>
              <a:buNone/>
            </a:pPr>
            <a:r>
              <a:rPr lang="en"/>
              <a:t>[No known solution] Tangible bits, a conceptual paper that make a foundation of tangible user interface research</a:t>
            </a:r>
            <a:endParaRPr/>
          </a:p>
          <a:p>
            <a:pPr indent="0" lvl="0" marL="0" rtl="0" algn="l">
              <a:spcBef>
                <a:spcPts val="0"/>
              </a:spcBef>
              <a:spcAft>
                <a:spcPts val="0"/>
              </a:spcAft>
              <a:buClr>
                <a:schemeClr val="dk1"/>
              </a:buClr>
              <a:buSzPts val="1100"/>
              <a:buFont typeface="Arial"/>
              <a:buNone/>
            </a:pPr>
            <a:r>
              <a:rPr lang="en"/>
              <a:t>[Partial solution] SenseTable -  a wireless object tracking platform for tangible user interfaces</a:t>
            </a:r>
            <a:endParaRPr/>
          </a:p>
          <a:p>
            <a:pPr indent="0" lvl="0" marL="0" rtl="0" algn="l">
              <a:spcBef>
                <a:spcPts val="0"/>
              </a:spcBef>
              <a:spcAft>
                <a:spcPts val="0"/>
              </a:spcAft>
              <a:buClr>
                <a:schemeClr val="dk1"/>
              </a:buClr>
              <a:buSzPts val="1100"/>
              <a:buFont typeface="Arial"/>
              <a:buNone/>
            </a:pPr>
            <a:r>
              <a:rPr lang="en"/>
              <a:t>[Unable to implement or deploy] Design and deployment of a collaborative multi-surface system </a:t>
            </a:r>
            <a:endParaRPr/>
          </a:p>
          <a:p>
            <a:pPr indent="0" lvl="0" marL="0" rtl="0" algn="l">
              <a:spcBef>
                <a:spcPts val="0"/>
              </a:spcBef>
              <a:spcAft>
                <a:spcPts val="0"/>
              </a:spcAft>
              <a:buNone/>
            </a:pPr>
            <a:r>
              <a:t/>
            </a:r>
            <a:endParaRPr/>
          </a:p>
          <a:p>
            <a:pPr indent="-304800" lvl="0" marL="457200" rtl="0" algn="l">
              <a:lnSpc>
                <a:spcPct val="105000"/>
              </a:lnSpc>
              <a:spcBef>
                <a:spcPts val="0"/>
              </a:spcBef>
              <a:spcAft>
                <a:spcPts val="0"/>
              </a:spcAft>
              <a:buClr>
                <a:schemeClr val="dk1"/>
              </a:buClr>
              <a:buSzPts val="1200"/>
              <a:buChar char="●"/>
            </a:pPr>
            <a:r>
              <a:rPr lang="en" sz="1200">
                <a:solidFill>
                  <a:schemeClr val="dk1"/>
                </a:solidFill>
              </a:rPr>
              <a:t>Boiling mind: </a:t>
            </a:r>
            <a:r>
              <a:rPr lang="en" sz="1200">
                <a:solidFill>
                  <a:schemeClr val="dk1"/>
                </a:solidFill>
              </a:rPr>
              <a:t>The paper describes a wearable sensing system mapping </a:t>
            </a:r>
            <a:r>
              <a:rPr lang="en" sz="1200">
                <a:solidFill>
                  <a:srgbClr val="980000"/>
                </a:solidFill>
              </a:rPr>
              <a:t>physiological data</a:t>
            </a:r>
            <a:r>
              <a:rPr lang="en" sz="1200">
                <a:solidFill>
                  <a:schemeClr val="dk1"/>
                </a:solidFill>
              </a:rPr>
              <a:t> (EDA, HR) to changes in staging elements. </a:t>
            </a:r>
            <a:endParaRPr sz="1200">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0146bfe01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0146bfe01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You are solving a new (computational) problem.</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There exists a problem, but no known computational solution or computational solutions that has similar level of capabilities   </a:t>
            </a:r>
            <a:endParaRPr sz="12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146bfe01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146bfe01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6db93f8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6db93f8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step do you think is the most crucial step in the success of a “be the first” technique paper?</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68f5031f6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68f5031f6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146bfe01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146bfe01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difficulties for the research is also </a:t>
            </a:r>
            <a:r>
              <a:rPr lang="en"/>
              <a:t>different as shown in the graph. The easiest one is interaction technique (first) as there is no baseline to compare it against with. The second easiest is </a:t>
            </a:r>
            <a:r>
              <a:rPr lang="en">
                <a:solidFill>
                  <a:schemeClr val="dk1"/>
                </a:solidFill>
              </a:rPr>
              <a:t>interaction technique (best). However, the evaluation is very important since the end goal is to show the current technique is out perfominng the previous ones. You may want to choose different evaluators including both objective and subjective ones. The system and toolkits are getting progressively harder. First, as the system may include different hardwares and software components, it is hard to implement. Also, to demonstrate the superiority, it is necessary tofind a comparable system.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146bfe01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0146bfe01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rPr>
              <a:t>Phidget is a direct analog to graphical user interface (GUI) widgets.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At that time, researchers in these areas have demonstrated many simple but exciting examples of physical user interfaces. However, there are many issues. For example, even simple devices are hard to build unless one has a background in electronics, circuit design or electrical engineering. Sadly, most computer scientists and human computer interaction specialists are not familiar with this.  Commercially available devices may have no published application-programming interface (API), unless you hacked it! Thats why they envision phidget.  Phidgets: easy development of physical interfaces through physical widgets.</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rPr>
              <a:t>A phidget comprises a device, a software architecture for communication and connection management, a well-defined software API for device programming, a simulation capability, and an optional onscreen component for interacting with the device. </a:t>
            </a:r>
            <a:endParaRPr sz="1200">
              <a:solidFill>
                <a:schemeClr val="dk1"/>
              </a:solidFill>
              <a:highlight>
                <a:srgbClr val="FFFFFF"/>
              </a:highlight>
            </a:endParaRPr>
          </a:p>
          <a:p>
            <a:pPr indent="0" lvl="0" marL="0" rtl="0" algn="l">
              <a:lnSpc>
                <a:spcPct val="115000"/>
              </a:lnSpc>
              <a:spcBef>
                <a:spcPts val="1200"/>
              </a:spcBef>
              <a:spcAft>
                <a:spcPts val="0"/>
              </a:spcAft>
              <a:buNone/>
            </a:pPr>
            <a:r>
              <a:rPr lang="en" sz="1200">
                <a:solidFill>
                  <a:schemeClr val="dk1"/>
                </a:solidFill>
                <a:highlight>
                  <a:srgbClr val="FFFFFF"/>
                </a:highlight>
              </a:rPr>
              <a:t>Example: </a:t>
            </a:r>
            <a:r>
              <a:rPr lang="en" sz="1200">
                <a:solidFill>
                  <a:schemeClr val="dk1"/>
                </a:solidFill>
              </a:rPr>
              <a:t>At its heart is a servo motor which controls a guideline that retracts the flower while pulling the leaves around it. </a:t>
            </a:r>
            <a:endParaRPr sz="12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200">
              <a:solidFill>
                <a:srgbClr val="333333"/>
              </a:solidFill>
              <a:highlight>
                <a:srgbClr val="FFFFFF"/>
              </a:highlight>
            </a:endParaRPr>
          </a:p>
          <a:p>
            <a:pPr indent="0" lvl="0" marL="0" rtl="0" algn="l">
              <a:lnSpc>
                <a:spcPct val="115000"/>
              </a:lnSpc>
              <a:spcBef>
                <a:spcPts val="0"/>
              </a:spcBef>
              <a:spcAft>
                <a:spcPts val="0"/>
              </a:spcAft>
              <a:buNone/>
            </a:pPr>
            <a:r>
              <a:rPr lang="en" sz="1200">
                <a:solidFill>
                  <a:srgbClr val="333333"/>
                </a:solidFill>
                <a:highlight>
                  <a:srgbClr val="FFFFFF"/>
                </a:highlight>
              </a:rPr>
              <a:t> </a:t>
            </a:r>
            <a:r>
              <a:rPr lang="en" sz="1200" u="sng">
                <a:solidFill>
                  <a:schemeClr val="hlink"/>
                </a:solidFill>
                <a:highlight>
                  <a:srgbClr val="FFFFFF"/>
                </a:highlight>
                <a:hlinkClick r:id="rId2"/>
              </a:rPr>
              <a:t>https://dl.acm.org/doi/10.1145/502348.502388</a:t>
            </a:r>
            <a:endParaRPr sz="12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3333"/>
              </a:solidFill>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f03db0fa2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f03db0fa2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02124"/>
                </a:solidFill>
                <a:highlight>
                  <a:srgbClr val="FFFFFF"/>
                </a:highlight>
              </a:rPr>
              <a:t>This is a past project that I build. Most UV sensors designed for sunlight measurements. </a:t>
            </a:r>
            <a:r>
              <a:rPr lang="en" sz="1200"/>
              <a:t>The cat will meow if the UV light passed a certain threshold. </a:t>
            </a:r>
            <a:endParaRPr sz="1200"/>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u="sng">
                <a:solidFill>
                  <a:schemeClr val="hlink"/>
                </a:solidFill>
                <a:hlinkClick r:id="rId2"/>
              </a:rPr>
              <a:t>https://kiwrious.com/</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f02532e0f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f02532e0f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This is a </a:t>
            </a:r>
            <a:r>
              <a:rPr lang="en" sz="1000">
                <a:solidFill>
                  <a:srgbClr val="222222"/>
                </a:solidFill>
                <a:highlight>
                  <a:srgbClr val="FFFFFF"/>
                </a:highlight>
              </a:rPr>
              <a:t> real-time facial expression recognition toolkit that can automatically code the expressions of multiple people simultaneously. The toolkit is available across major mobile and desktop platforms (Android, iOS, Windows). The system is trained on the world’s largest dataset of facial expressions and has been optimized to operate on mobile devices and with very few false detections. The toolkit offers the potential for the design of novel interfaces that respond to users’ emotional states based on their facial expressions. We present a demonstration application that provides realtime visualization of the expressions captured by the camera.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McDuff, D., Mahmoud, A., Mavadati, M., Amr, M., Turcot, J., &amp; Kaliouby, R. E. (2016, May). AFFDEX SDK: a cross-platform real-time multi-face expression recognition toolkit. In </a:t>
            </a:r>
            <a:r>
              <a:rPr i="1" lang="en" sz="1000">
                <a:solidFill>
                  <a:srgbClr val="222222"/>
                </a:solidFill>
                <a:highlight>
                  <a:srgbClr val="FFFFFF"/>
                </a:highlight>
              </a:rPr>
              <a:t>Proceedings of the 2016 CHI conference extended abstracts on human factors in computing systems</a:t>
            </a:r>
            <a:r>
              <a:rPr lang="en" sz="1000">
                <a:solidFill>
                  <a:srgbClr val="222222"/>
                </a:solidFill>
                <a:highlight>
                  <a:srgbClr val="FFFFFF"/>
                </a:highlight>
              </a:rPr>
              <a:t> (pp. 3723-3726).</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f02532e0f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f02532e0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Draco is a flexible sketch-based interface that allows users to easily augment still illustrations with dynamic effects similar to seamlessly looping video clips.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 tools for casual animation authoring using sketching and direct manipulation already existed, Draco proposes a novel animation framework they call </a:t>
            </a:r>
            <a:r>
              <a:rPr lang="en" u="sng">
                <a:solidFill>
                  <a:schemeClr val="dk1"/>
                </a:solidFill>
              </a:rPr>
              <a:t>kinetic textures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kinetic texture consists of a patch—a small number of representative objects that serve as a source example to generate the collection, and a set of motion properties. The motion properties define the trajectory and movement of all the objects within the collection at two different scales: the global motion and the granular motion.</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f03db0fa2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f03db0fa2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Connecting performers and audience via sensing technology is not new. Previously, researchers have attempted to develop various interactive system. </a:t>
            </a:r>
            <a:r>
              <a:rPr lang="en">
                <a:solidFill>
                  <a:schemeClr val="dk1"/>
                </a:solidFill>
              </a:rPr>
              <a:t>This work is done in a more comprehensive manner compared to previous work on interactive performances.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pilot proof of concept performance, EEG and EOG signals were very noisy. Eyetracking and pupil dilation measurements seemed interesting, yet took relatively long to setup and calibrate to be used reliably. Among the test recordings with dancers and audiences, heart rate and electrodermal activity were the easiest to interpret as manifestations of the emotional response.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Sugawa, M., Furukawa, T., Chernyshov, G., Hynds, D., Han, J., Padovani, M., ... &amp; Minamizawa, K. (2021, February). Boiling Mind: Amplifying the Audience-Performer Connection through Sonification and Visualization of Heart and Electrodermal Activities. In </a:t>
            </a:r>
            <a:r>
              <a:rPr i="1" lang="en">
                <a:solidFill>
                  <a:schemeClr val="dk1"/>
                </a:solidFill>
              </a:rPr>
              <a:t>Proceedings of the Fifteenth International Conference on Tangible, Embedded, and Embodied Interaction</a:t>
            </a:r>
            <a:r>
              <a:rPr lang="en">
                <a:solidFill>
                  <a:schemeClr val="dk1"/>
                </a:solidFill>
              </a:rPr>
              <a:t> (pp. 1-10).</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68f5031f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68f5031f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more concrete examples of constructive/artefact research</a:t>
            </a:r>
            <a:endParaRPr/>
          </a:p>
          <a:p>
            <a:pPr indent="0" lvl="0" marL="0" rtl="0" algn="l">
              <a:spcBef>
                <a:spcPts val="0"/>
              </a:spcBef>
              <a:spcAft>
                <a:spcPts val="0"/>
              </a:spcAft>
              <a:buNone/>
            </a:pPr>
            <a:r>
              <a:rPr lang="en"/>
              <a:t>[No known solution] Tangible bits, a conceptual paper that make a foundation of tangible user interface research</a:t>
            </a:r>
            <a:endParaRPr/>
          </a:p>
          <a:p>
            <a:pPr indent="0" lvl="0" marL="0" rtl="0" algn="l">
              <a:spcBef>
                <a:spcPts val="0"/>
              </a:spcBef>
              <a:spcAft>
                <a:spcPts val="0"/>
              </a:spcAft>
              <a:buNone/>
            </a:pPr>
            <a:r>
              <a:rPr lang="en"/>
              <a:t>[Partial solution] SenseTable -  a wireless object tracking platform for tangible user interfaces</a:t>
            </a:r>
            <a:endParaRPr/>
          </a:p>
          <a:p>
            <a:pPr indent="0" lvl="0" marL="0" rtl="0" algn="l">
              <a:spcBef>
                <a:spcPts val="0"/>
              </a:spcBef>
              <a:spcAft>
                <a:spcPts val="0"/>
              </a:spcAft>
              <a:buNone/>
            </a:pPr>
            <a:r>
              <a:rPr lang="en"/>
              <a:t>[Unable to implement or deploy] Design and deployment of a collaborative multi-surface system </a:t>
            </a:r>
            <a:endParaRPr/>
          </a:p>
          <a:p>
            <a:pPr indent="0" lvl="0" marL="0" rtl="0" algn="l">
              <a:spcBef>
                <a:spcPts val="0"/>
              </a:spcBef>
              <a:spcAft>
                <a:spcPts val="0"/>
              </a:spcAft>
              <a:buNone/>
            </a:pPr>
            <a:r>
              <a:t/>
            </a:r>
            <a:endParaRPr/>
          </a:p>
          <a:p>
            <a:pPr indent="-304800" lvl="0" marL="457200" rtl="0" algn="l">
              <a:lnSpc>
                <a:spcPct val="105000"/>
              </a:lnSpc>
              <a:spcBef>
                <a:spcPts val="0"/>
              </a:spcBef>
              <a:spcAft>
                <a:spcPts val="0"/>
              </a:spcAft>
              <a:buClr>
                <a:schemeClr val="dk1"/>
              </a:buClr>
              <a:buSzPts val="1200"/>
              <a:buChar char="●"/>
            </a:pPr>
            <a:r>
              <a:rPr lang="en" sz="1200">
                <a:solidFill>
                  <a:schemeClr val="dk1"/>
                </a:solidFill>
              </a:rPr>
              <a:t>Boiling mind: The paper describes a wearable sensing system mapping </a:t>
            </a:r>
            <a:r>
              <a:rPr lang="en" sz="1200">
                <a:solidFill>
                  <a:srgbClr val="980000"/>
                </a:solidFill>
              </a:rPr>
              <a:t>physiological data</a:t>
            </a:r>
            <a:r>
              <a:rPr lang="en" sz="1200">
                <a:solidFill>
                  <a:schemeClr val="dk1"/>
                </a:solidFill>
              </a:rPr>
              <a:t> (EDA, HR) to changes in staging elements. </a:t>
            </a:r>
            <a:endParaRPr sz="1200">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f03db0fa2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f03db0fa2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0146bfe01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0146bfe01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XMind to show the process (so that I can show each step here)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146bfe01b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146bfe01b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0146bfe01b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0146bfe01b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5eec46172eb4c35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eec46172eb4c35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5eec46172eb4c35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eec46172eb4c35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76db93f8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76db93f8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step do you think is the most crucial step in the success of a “be the first” technique paper?</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068f5031f6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068f5031f6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eec46172eb4c35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eec46172eb4c35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5eec46172eb4c35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eec46172eb4c35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f9ce25ec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f9ce25ec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6db93f8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6db93f87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f02532e0f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f02532e0f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Xia, H., Henry Riche, N., Chevalier, F., De Araujo, B., &amp; Wigdor, D. (2018, April). DataInk: Direct and creative data-oriented drawing. In </a:t>
            </a:r>
            <a:r>
              <a:rPr i="1" lang="en" sz="1000">
                <a:solidFill>
                  <a:srgbClr val="222222"/>
                </a:solidFill>
                <a:highlight>
                  <a:srgbClr val="FFFFFF"/>
                </a:highlight>
              </a:rPr>
              <a:t>Proceedings of the 2018 CHI Conference on Human Factors in Computing Systems</a:t>
            </a:r>
            <a:r>
              <a:rPr lang="en" sz="1000">
                <a:solidFill>
                  <a:srgbClr val="222222"/>
                </a:solidFill>
                <a:highlight>
                  <a:srgbClr val="FFFFFF"/>
                </a:highlight>
              </a:rPr>
              <a:t> (pp. 1-13).</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eec46172eb4c35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eec46172eb4c35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eec46172eb4c35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eec46172eb4c35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5eec46172eb4c35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eec46172eb4c35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Lit review to understand the existing space of authoring tools for data visualization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Covering major visualization tools like Excel, ggplot, D3, Tableau</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Implementation: Articulated a set of five design decisions grounded in previous work.</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Create and manipulate with direct input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Data points as glyphs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Layout as object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Bidirectional mapping between data dimensions and visual properties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Flexible workflows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5eec46172eb4c35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eec46172eb4c35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Boiling Mind, where the iterative refinement process was described clearly, the DataInk paper only describes the final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Testing was </a:t>
            </a:r>
            <a:r>
              <a:rPr lang="en"/>
              <a:t>performed</a:t>
            </a:r>
            <a:r>
              <a:rPr lang="en"/>
              <a:t> with both professional designers, to understand how DataInk performs compared to graphics design tools, and non-experts with limited experience in programming, data analysis and design to </a:t>
            </a:r>
            <a:r>
              <a:rPr lang="en"/>
              <a:t>understand</a:t>
            </a:r>
            <a:r>
              <a:rPr lang="en"/>
              <a:t> receptiveness by a general audience.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this to Draco (system), where participants either had good sketching/illustration skills or were professional animators, and Boiling Mind, which was just tested in a performance scenario.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019145342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019145342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019145342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019145342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019145342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019145342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f03db0fa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f03db0fa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f9ce25ec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f9ce25ec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0146bfe01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0146bfe01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0146bfe01b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0146bfe01b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feee0f5e8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feee0f5e8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eedd0a9e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eedd0a9e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with the previous slide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0146bfe01b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0146bfe01b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0146bfe01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0146bfe01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0146bfe01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0146bfe01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https://dl-acm-org.libproxy1.nus.edu.sg/doi/pdf/10.1145/1518701.1518996</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0146bfe01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0146bfe01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https://dl-acm-org.libproxy1.nus.edu.sg/doi/pdf/10.1145/3411764.3445508</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0146bfe01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0146bfe01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https://dl-acm-org.libproxy1.nus.edu.sg/doi/pdf/10.1145/2470654.2470748</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0146bfe01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0146bfe01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https://dl-acm-org.libproxy1.nus.edu.sg/doi/pdf/10.1145/2470654.2470748</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eee0f5e8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eee0f5e8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0146bfe01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0146bfe01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0f9ce25ec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0f9ce25ec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0146bfe0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0146bfe0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0146bfe01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0146bfe01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0146bfe0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0146bfe0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0146bfe0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0146bfe01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0146bfe01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0146bfe01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0191453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0191453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03db0fa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03db0fa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5c7d2f2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5c7d2f2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 name="Google Shape;52;p13"/>
          <p:cNvSpPr txBox="1"/>
          <p:nvPr>
            <p:ph idx="1" type="body"/>
          </p:nvPr>
        </p:nvSpPr>
        <p:spPr>
          <a:xfrm>
            <a:off x="457200" y="914400"/>
            <a:ext cx="8229600" cy="3680700"/>
          </a:xfrm>
          <a:prstGeom prst="rect">
            <a:avLst/>
          </a:prstGeom>
          <a:noFill/>
          <a:ln>
            <a:noFill/>
          </a:ln>
        </p:spPr>
        <p:txBody>
          <a:bodyPr anchorCtr="0" anchor="t" bIns="41900" lIns="83775" spcFirstLastPara="1" rIns="83775" wrap="square" tIns="41900">
            <a:noAutofit/>
          </a:bodyPr>
          <a:lstStyle>
            <a:lvl1pPr indent="-298450" lvl="0" marL="457200" rtl="0" algn="l">
              <a:lnSpc>
                <a:spcPct val="80000"/>
              </a:lnSpc>
              <a:spcBef>
                <a:spcPts val="200"/>
              </a:spcBef>
              <a:spcAft>
                <a:spcPts val="0"/>
              </a:spcAft>
              <a:buClr>
                <a:schemeClr val="dk1"/>
              </a:buClr>
              <a:buSzPts val="1100"/>
              <a:buChar char="●"/>
              <a:defRPr/>
            </a:lvl1pPr>
            <a:lvl2pPr indent="-298450" lvl="1" marL="914400" rtl="0" algn="l">
              <a:lnSpc>
                <a:spcPct val="80000"/>
              </a:lnSpc>
              <a:spcBef>
                <a:spcPts val="200"/>
              </a:spcBef>
              <a:spcAft>
                <a:spcPts val="0"/>
              </a:spcAft>
              <a:buClr>
                <a:schemeClr val="dk1"/>
              </a:buClr>
              <a:buSzPts val="1100"/>
              <a:buChar char="○"/>
              <a:defRPr/>
            </a:lvl2pPr>
            <a:lvl3pPr indent="-298450" lvl="2" marL="1371600" rtl="0" algn="l">
              <a:lnSpc>
                <a:spcPct val="80000"/>
              </a:lnSpc>
              <a:spcBef>
                <a:spcPts val="200"/>
              </a:spcBef>
              <a:spcAft>
                <a:spcPts val="0"/>
              </a:spcAft>
              <a:buClr>
                <a:schemeClr val="dk1"/>
              </a:buClr>
              <a:buSzPts val="1100"/>
              <a:buChar char="■"/>
              <a:defRPr/>
            </a:lvl3pPr>
            <a:lvl4pPr indent="-298450" lvl="3" marL="1828800" rtl="0" algn="l">
              <a:lnSpc>
                <a:spcPct val="80000"/>
              </a:lnSpc>
              <a:spcBef>
                <a:spcPts val="200"/>
              </a:spcBef>
              <a:spcAft>
                <a:spcPts val="0"/>
              </a:spcAft>
              <a:buClr>
                <a:schemeClr val="dk1"/>
              </a:buClr>
              <a:buSzPts val="1100"/>
              <a:buChar char="●"/>
              <a:defRPr/>
            </a:lvl4pPr>
            <a:lvl5pPr indent="-298450" lvl="4" marL="2286000" rtl="0" algn="l">
              <a:lnSpc>
                <a:spcPct val="80000"/>
              </a:lnSpc>
              <a:spcBef>
                <a:spcPts val="200"/>
              </a:spcBef>
              <a:spcAft>
                <a:spcPts val="0"/>
              </a:spcAft>
              <a:buClr>
                <a:schemeClr val="dk1"/>
              </a:buClr>
              <a:buSzPts val="1100"/>
              <a:buChar char="○"/>
              <a:defRPr/>
            </a:lvl5pPr>
            <a:lvl6pPr indent="-298450" lvl="5" marL="2743200" rtl="0" algn="l">
              <a:lnSpc>
                <a:spcPct val="80000"/>
              </a:lnSpc>
              <a:spcBef>
                <a:spcPts val="200"/>
              </a:spcBef>
              <a:spcAft>
                <a:spcPts val="0"/>
              </a:spcAft>
              <a:buClr>
                <a:schemeClr val="dk1"/>
              </a:buClr>
              <a:buSzPts val="1100"/>
              <a:buChar char="■"/>
              <a:defRPr/>
            </a:lvl6pPr>
            <a:lvl7pPr indent="-298450" lvl="6" marL="3200400" rtl="0" algn="l">
              <a:lnSpc>
                <a:spcPct val="80000"/>
              </a:lnSpc>
              <a:spcBef>
                <a:spcPts val="200"/>
              </a:spcBef>
              <a:spcAft>
                <a:spcPts val="0"/>
              </a:spcAft>
              <a:buClr>
                <a:schemeClr val="dk1"/>
              </a:buClr>
              <a:buSzPts val="1100"/>
              <a:buChar char="●"/>
              <a:defRPr/>
            </a:lvl7pPr>
            <a:lvl8pPr indent="-298450" lvl="7" marL="3657600" rtl="0" algn="l">
              <a:lnSpc>
                <a:spcPct val="80000"/>
              </a:lnSpc>
              <a:spcBef>
                <a:spcPts val="200"/>
              </a:spcBef>
              <a:spcAft>
                <a:spcPts val="0"/>
              </a:spcAft>
              <a:buClr>
                <a:schemeClr val="dk1"/>
              </a:buClr>
              <a:buSzPts val="1100"/>
              <a:buChar char="○"/>
              <a:defRPr/>
            </a:lvl8pPr>
            <a:lvl9pPr indent="-298450" lvl="8" marL="4114800" rtl="0" algn="l">
              <a:lnSpc>
                <a:spcPct val="80000"/>
              </a:lnSpc>
              <a:spcBef>
                <a:spcPts val="200"/>
              </a:spcBef>
              <a:spcAft>
                <a:spcPts val="0"/>
              </a:spcAft>
              <a:buClr>
                <a:schemeClr val="dk1"/>
              </a:buClr>
              <a:buSzPts val="1100"/>
              <a:buChar char="■"/>
              <a:defRPr/>
            </a:lvl9pPr>
          </a:lstStyle>
          <a:p/>
        </p:txBody>
      </p:sp>
      <p:sp>
        <p:nvSpPr>
          <p:cNvPr id="53" name="Google Shape;53;p13"/>
          <p:cNvSpPr txBox="1"/>
          <p:nvPr>
            <p:ph idx="10" type="dt"/>
          </p:nvPr>
        </p:nvSpPr>
        <p:spPr>
          <a:xfrm>
            <a:off x="457200" y="4683918"/>
            <a:ext cx="2133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4" name="Google Shape;54;p13"/>
          <p:cNvSpPr txBox="1"/>
          <p:nvPr>
            <p:ph idx="11" type="ftr"/>
          </p:nvPr>
        </p:nvSpPr>
        <p:spPr>
          <a:xfrm>
            <a:off x="3124200" y="4683918"/>
            <a:ext cx="2895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5" name="Google Shape;55;p13"/>
          <p:cNvSpPr txBox="1"/>
          <p:nvPr>
            <p:ph idx="12" type="sldNum"/>
          </p:nvPr>
        </p:nvSpPr>
        <p:spPr>
          <a:xfrm>
            <a:off x="6553200" y="4683918"/>
            <a:ext cx="2133600" cy="357300"/>
          </a:xfrm>
          <a:prstGeom prst="rect">
            <a:avLst/>
          </a:prstGeom>
          <a:noFill/>
          <a:ln>
            <a:noFill/>
          </a:ln>
        </p:spPr>
        <p:txBody>
          <a:bodyPr anchorCtr="0" anchor="t" bIns="41900" lIns="83775" spcFirstLastPara="1" rIns="83775" wrap="square" tIns="41900">
            <a:noAutofit/>
          </a:bodyPr>
          <a:lstStyle>
            <a:lvl1pPr indent="0" lvl="0"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6375"/>
            <a:ext cx="8229600" cy="593700"/>
          </a:xfrm>
          <a:prstGeom prst="rect">
            <a:avLst/>
          </a:prstGeom>
          <a:noFill/>
          <a:ln>
            <a:noFill/>
          </a:ln>
        </p:spPr>
        <p:txBody>
          <a:bodyPr anchorCtr="0" anchor="ctr" bIns="41900" lIns="83775" spcFirstLastPara="1" rIns="83775" wrap="square" tIns="419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 name="Google Shape;58;p14"/>
          <p:cNvSpPr txBox="1"/>
          <p:nvPr>
            <p:ph idx="1" type="body"/>
          </p:nvPr>
        </p:nvSpPr>
        <p:spPr>
          <a:xfrm>
            <a:off x="457200" y="914400"/>
            <a:ext cx="4064100" cy="3680700"/>
          </a:xfrm>
          <a:prstGeom prst="rect">
            <a:avLst/>
          </a:prstGeom>
          <a:noFill/>
          <a:ln>
            <a:noFill/>
          </a:ln>
        </p:spPr>
        <p:txBody>
          <a:bodyPr anchorCtr="0" anchor="t" bIns="41900" lIns="83775" spcFirstLastPara="1" rIns="83775" wrap="square" tIns="41900">
            <a:noAutofit/>
          </a:bodyPr>
          <a:lstStyle>
            <a:lvl1pPr indent="-336550" lvl="0" marL="457200" rtl="0" algn="l">
              <a:lnSpc>
                <a:spcPct val="80000"/>
              </a:lnSpc>
              <a:spcBef>
                <a:spcPts val="300"/>
              </a:spcBef>
              <a:spcAft>
                <a:spcPts val="0"/>
              </a:spcAft>
              <a:buClr>
                <a:schemeClr val="dk1"/>
              </a:buClr>
              <a:buSzPts val="1700"/>
              <a:buFont typeface="Gill Sans"/>
              <a:buChar char="●"/>
              <a:defRPr sz="1700"/>
            </a:lvl1pPr>
            <a:lvl2pPr indent="-323850" lvl="1" marL="914400" rtl="0" algn="l">
              <a:lnSpc>
                <a:spcPct val="80000"/>
              </a:lnSpc>
              <a:spcBef>
                <a:spcPts val="300"/>
              </a:spcBef>
              <a:spcAft>
                <a:spcPts val="0"/>
              </a:spcAft>
              <a:buClr>
                <a:schemeClr val="dk1"/>
              </a:buClr>
              <a:buSzPts val="1500"/>
              <a:buFont typeface="Gill Sans"/>
              <a:buChar char="○"/>
              <a:defRPr sz="1500"/>
            </a:lvl2pPr>
            <a:lvl3pPr indent="-304800" lvl="2" marL="1371600" rtl="0" algn="l">
              <a:lnSpc>
                <a:spcPct val="80000"/>
              </a:lnSpc>
              <a:spcBef>
                <a:spcPts val="200"/>
              </a:spcBef>
              <a:spcAft>
                <a:spcPts val="0"/>
              </a:spcAft>
              <a:buClr>
                <a:schemeClr val="dk1"/>
              </a:buClr>
              <a:buSzPts val="1200"/>
              <a:buFont typeface="Gill Sans"/>
              <a:buChar char="■"/>
              <a:defRPr sz="1200"/>
            </a:lvl3pPr>
            <a:lvl4pPr indent="-298450" lvl="3" marL="1828800" rtl="0" algn="l">
              <a:lnSpc>
                <a:spcPct val="80000"/>
              </a:lnSpc>
              <a:spcBef>
                <a:spcPts val="200"/>
              </a:spcBef>
              <a:spcAft>
                <a:spcPts val="0"/>
              </a:spcAft>
              <a:buClr>
                <a:schemeClr val="dk1"/>
              </a:buClr>
              <a:buSzPts val="1100"/>
              <a:buFont typeface="Gill Sans"/>
              <a:buChar char="●"/>
              <a:defRPr sz="1100"/>
            </a:lvl4pPr>
            <a:lvl5pPr indent="-298450" lvl="4" marL="2286000" rtl="0" algn="l">
              <a:lnSpc>
                <a:spcPct val="80000"/>
              </a:lnSpc>
              <a:spcBef>
                <a:spcPts val="200"/>
              </a:spcBef>
              <a:spcAft>
                <a:spcPts val="0"/>
              </a:spcAft>
              <a:buClr>
                <a:schemeClr val="dk1"/>
              </a:buClr>
              <a:buSzPts val="1100"/>
              <a:buFont typeface="Gill Sans"/>
              <a:buChar char="○"/>
              <a:defRPr sz="1100"/>
            </a:lvl5pPr>
            <a:lvl6pPr indent="-298450" lvl="5" marL="2743200" rtl="0" algn="l">
              <a:lnSpc>
                <a:spcPct val="80000"/>
              </a:lnSpc>
              <a:spcBef>
                <a:spcPts val="200"/>
              </a:spcBef>
              <a:spcAft>
                <a:spcPts val="0"/>
              </a:spcAft>
              <a:buClr>
                <a:schemeClr val="dk1"/>
              </a:buClr>
              <a:buSzPts val="1100"/>
              <a:buFont typeface="Gill Sans"/>
              <a:buChar char="■"/>
              <a:defRPr sz="1100"/>
            </a:lvl6pPr>
            <a:lvl7pPr indent="-298450" lvl="6" marL="3200400" rtl="0" algn="l">
              <a:lnSpc>
                <a:spcPct val="80000"/>
              </a:lnSpc>
              <a:spcBef>
                <a:spcPts val="200"/>
              </a:spcBef>
              <a:spcAft>
                <a:spcPts val="0"/>
              </a:spcAft>
              <a:buClr>
                <a:schemeClr val="dk1"/>
              </a:buClr>
              <a:buSzPts val="1100"/>
              <a:buFont typeface="Gill Sans"/>
              <a:buChar char="●"/>
              <a:defRPr sz="1100"/>
            </a:lvl7pPr>
            <a:lvl8pPr indent="-298450" lvl="7" marL="3657600" rtl="0" algn="l">
              <a:lnSpc>
                <a:spcPct val="80000"/>
              </a:lnSpc>
              <a:spcBef>
                <a:spcPts val="200"/>
              </a:spcBef>
              <a:spcAft>
                <a:spcPts val="0"/>
              </a:spcAft>
              <a:buClr>
                <a:schemeClr val="dk1"/>
              </a:buClr>
              <a:buSzPts val="1100"/>
              <a:buFont typeface="Gill Sans"/>
              <a:buChar char="○"/>
              <a:defRPr sz="1100"/>
            </a:lvl8pPr>
            <a:lvl9pPr indent="-298450" lvl="8" marL="4114800" rtl="0" algn="l">
              <a:lnSpc>
                <a:spcPct val="80000"/>
              </a:lnSpc>
              <a:spcBef>
                <a:spcPts val="200"/>
              </a:spcBef>
              <a:spcAft>
                <a:spcPts val="0"/>
              </a:spcAft>
              <a:buClr>
                <a:schemeClr val="dk1"/>
              </a:buClr>
              <a:buSzPts val="1100"/>
              <a:buFont typeface="Gill Sans"/>
              <a:buChar char="■"/>
              <a:defRPr sz="1100"/>
            </a:lvl9pPr>
          </a:lstStyle>
          <a:p/>
        </p:txBody>
      </p:sp>
      <p:sp>
        <p:nvSpPr>
          <p:cNvPr id="59" name="Google Shape;59;p14"/>
          <p:cNvSpPr txBox="1"/>
          <p:nvPr>
            <p:ph idx="2" type="body"/>
          </p:nvPr>
        </p:nvSpPr>
        <p:spPr>
          <a:xfrm>
            <a:off x="4622800" y="914400"/>
            <a:ext cx="4064100" cy="3680700"/>
          </a:xfrm>
          <a:prstGeom prst="rect">
            <a:avLst/>
          </a:prstGeom>
          <a:noFill/>
          <a:ln>
            <a:noFill/>
          </a:ln>
        </p:spPr>
        <p:txBody>
          <a:bodyPr anchorCtr="0" anchor="t" bIns="41900" lIns="83775" spcFirstLastPara="1" rIns="83775" wrap="square" tIns="41900">
            <a:noAutofit/>
          </a:bodyPr>
          <a:lstStyle>
            <a:lvl1pPr indent="-336550" lvl="0" marL="457200" rtl="0" algn="l">
              <a:lnSpc>
                <a:spcPct val="80000"/>
              </a:lnSpc>
              <a:spcBef>
                <a:spcPts val="300"/>
              </a:spcBef>
              <a:spcAft>
                <a:spcPts val="0"/>
              </a:spcAft>
              <a:buClr>
                <a:schemeClr val="dk1"/>
              </a:buClr>
              <a:buSzPts val="1700"/>
              <a:buFont typeface="Gill Sans"/>
              <a:buChar char="●"/>
              <a:defRPr sz="1700"/>
            </a:lvl1pPr>
            <a:lvl2pPr indent="-323850" lvl="1" marL="914400" rtl="0" algn="l">
              <a:lnSpc>
                <a:spcPct val="80000"/>
              </a:lnSpc>
              <a:spcBef>
                <a:spcPts val="300"/>
              </a:spcBef>
              <a:spcAft>
                <a:spcPts val="0"/>
              </a:spcAft>
              <a:buClr>
                <a:schemeClr val="dk1"/>
              </a:buClr>
              <a:buSzPts val="1500"/>
              <a:buFont typeface="Gill Sans"/>
              <a:buChar char="○"/>
              <a:defRPr sz="1500"/>
            </a:lvl2pPr>
            <a:lvl3pPr indent="-304800" lvl="2" marL="1371600" rtl="0" algn="l">
              <a:lnSpc>
                <a:spcPct val="80000"/>
              </a:lnSpc>
              <a:spcBef>
                <a:spcPts val="200"/>
              </a:spcBef>
              <a:spcAft>
                <a:spcPts val="0"/>
              </a:spcAft>
              <a:buClr>
                <a:schemeClr val="dk1"/>
              </a:buClr>
              <a:buSzPts val="1200"/>
              <a:buFont typeface="Gill Sans"/>
              <a:buChar char="■"/>
              <a:defRPr sz="1200"/>
            </a:lvl3pPr>
            <a:lvl4pPr indent="-298450" lvl="3" marL="1828800" rtl="0" algn="l">
              <a:lnSpc>
                <a:spcPct val="80000"/>
              </a:lnSpc>
              <a:spcBef>
                <a:spcPts val="200"/>
              </a:spcBef>
              <a:spcAft>
                <a:spcPts val="0"/>
              </a:spcAft>
              <a:buClr>
                <a:schemeClr val="dk1"/>
              </a:buClr>
              <a:buSzPts val="1100"/>
              <a:buFont typeface="Gill Sans"/>
              <a:buChar char="●"/>
              <a:defRPr sz="1100"/>
            </a:lvl4pPr>
            <a:lvl5pPr indent="-298450" lvl="4" marL="2286000" rtl="0" algn="l">
              <a:lnSpc>
                <a:spcPct val="80000"/>
              </a:lnSpc>
              <a:spcBef>
                <a:spcPts val="200"/>
              </a:spcBef>
              <a:spcAft>
                <a:spcPts val="0"/>
              </a:spcAft>
              <a:buClr>
                <a:schemeClr val="dk1"/>
              </a:buClr>
              <a:buSzPts val="1100"/>
              <a:buFont typeface="Gill Sans"/>
              <a:buChar char="○"/>
              <a:defRPr sz="1100"/>
            </a:lvl5pPr>
            <a:lvl6pPr indent="-298450" lvl="5" marL="2743200" rtl="0" algn="l">
              <a:lnSpc>
                <a:spcPct val="80000"/>
              </a:lnSpc>
              <a:spcBef>
                <a:spcPts val="200"/>
              </a:spcBef>
              <a:spcAft>
                <a:spcPts val="0"/>
              </a:spcAft>
              <a:buClr>
                <a:schemeClr val="dk1"/>
              </a:buClr>
              <a:buSzPts val="1100"/>
              <a:buFont typeface="Gill Sans"/>
              <a:buChar char="■"/>
              <a:defRPr sz="1100"/>
            </a:lvl6pPr>
            <a:lvl7pPr indent="-298450" lvl="6" marL="3200400" rtl="0" algn="l">
              <a:lnSpc>
                <a:spcPct val="80000"/>
              </a:lnSpc>
              <a:spcBef>
                <a:spcPts val="200"/>
              </a:spcBef>
              <a:spcAft>
                <a:spcPts val="0"/>
              </a:spcAft>
              <a:buClr>
                <a:schemeClr val="dk1"/>
              </a:buClr>
              <a:buSzPts val="1100"/>
              <a:buFont typeface="Gill Sans"/>
              <a:buChar char="●"/>
              <a:defRPr sz="1100"/>
            </a:lvl7pPr>
            <a:lvl8pPr indent="-298450" lvl="7" marL="3657600" rtl="0" algn="l">
              <a:lnSpc>
                <a:spcPct val="80000"/>
              </a:lnSpc>
              <a:spcBef>
                <a:spcPts val="200"/>
              </a:spcBef>
              <a:spcAft>
                <a:spcPts val="0"/>
              </a:spcAft>
              <a:buClr>
                <a:schemeClr val="dk1"/>
              </a:buClr>
              <a:buSzPts val="1100"/>
              <a:buFont typeface="Gill Sans"/>
              <a:buChar char="○"/>
              <a:defRPr sz="1100"/>
            </a:lvl8pPr>
            <a:lvl9pPr indent="-298450" lvl="8" marL="4114800" rtl="0" algn="l">
              <a:lnSpc>
                <a:spcPct val="80000"/>
              </a:lnSpc>
              <a:spcBef>
                <a:spcPts val="200"/>
              </a:spcBef>
              <a:spcAft>
                <a:spcPts val="0"/>
              </a:spcAft>
              <a:buClr>
                <a:schemeClr val="dk1"/>
              </a:buClr>
              <a:buSzPts val="1100"/>
              <a:buFont typeface="Gill Sans"/>
              <a:buChar char="■"/>
              <a:defRPr sz="1100"/>
            </a:lvl9pPr>
          </a:lstStyle>
          <a:p/>
        </p:txBody>
      </p:sp>
      <p:sp>
        <p:nvSpPr>
          <p:cNvPr id="60" name="Google Shape;60;p14"/>
          <p:cNvSpPr txBox="1"/>
          <p:nvPr>
            <p:ph idx="10" type="dt"/>
          </p:nvPr>
        </p:nvSpPr>
        <p:spPr>
          <a:xfrm>
            <a:off x="457200" y="4683918"/>
            <a:ext cx="2133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61" name="Google Shape;61;p14"/>
          <p:cNvSpPr txBox="1"/>
          <p:nvPr>
            <p:ph idx="11" type="ftr"/>
          </p:nvPr>
        </p:nvSpPr>
        <p:spPr>
          <a:xfrm>
            <a:off x="3124200" y="4683918"/>
            <a:ext cx="2895600" cy="357300"/>
          </a:xfrm>
          <a:prstGeom prst="rect">
            <a:avLst/>
          </a:prstGeom>
          <a:noFill/>
          <a:ln>
            <a:noFill/>
          </a:ln>
        </p:spPr>
        <p:txBody>
          <a:bodyPr anchorCtr="0" anchor="t" bIns="41900" lIns="83775" spcFirstLastPara="1" rIns="83775" wrap="square" tIns="41900">
            <a:no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62" name="Google Shape;62;p14"/>
          <p:cNvSpPr txBox="1"/>
          <p:nvPr>
            <p:ph idx="12" type="sldNum"/>
          </p:nvPr>
        </p:nvSpPr>
        <p:spPr>
          <a:xfrm>
            <a:off x="6553200" y="4683918"/>
            <a:ext cx="2133600" cy="357300"/>
          </a:xfrm>
          <a:prstGeom prst="rect">
            <a:avLst/>
          </a:prstGeom>
          <a:noFill/>
          <a:ln>
            <a:noFill/>
          </a:ln>
        </p:spPr>
        <p:txBody>
          <a:bodyPr anchorCtr="0" anchor="t" bIns="41900" lIns="83775" spcFirstLastPara="1" rIns="83775" wrap="square" tIns="41900">
            <a:noAutofit/>
          </a:bodyPr>
          <a:lstStyle>
            <a:lvl1pPr indent="0" lvl="0"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T1ES41Y2OY8" TargetMode="External"/><Relationship Id="rId4" Type="http://schemas.openxmlformats.org/officeDocument/2006/relationships/image" Target="../media/image10.jpg"/><Relationship Id="rId5" Type="http://schemas.openxmlformats.org/officeDocument/2006/relationships/hyperlink" Target="http://www.youtube.com/watch?v=Xc-cDLnx0DU" TargetMode="External"/><Relationship Id="rId6"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9.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pollev.com/szhao168"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pollev.com/szhao168"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e3DEQJIfs08" TargetMode="Externa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bp2GF8XcJdY" TargetMode="Externa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ollev.com/szhao168"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pollev.com/szhao168"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c2CWb5jHmbY" TargetMode="Externa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IcKmNxm6E-E" TargetMode="External"/><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39.png"/><Relationship Id="rId7"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q0gJMDCrkZM" TargetMode="External"/><Relationship Id="rId4" Type="http://schemas.openxmlformats.org/officeDocument/2006/relationships/image" Target="../media/image28.jp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pollev.com/szhao168"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 Id="rId4" Type="http://schemas.openxmlformats.org/officeDocument/2006/relationships/image" Target="../media/image58.png"/><Relationship Id="rId5"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JUBXkD_8ZeQ"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480"/>
              <a:t>Day 3 Morning: </a:t>
            </a:r>
            <a:r>
              <a:rPr b="1" lang="en" sz="4480"/>
              <a:t> Constructive/Artefact Research in HCI</a:t>
            </a:r>
            <a:endParaRPr b="1" sz="4480"/>
          </a:p>
        </p:txBody>
      </p:sp>
      <p:sp>
        <p:nvSpPr>
          <p:cNvPr id="68" name="Google Shape;68;p15"/>
          <p:cNvSpPr txBox="1"/>
          <p:nvPr>
            <p:ph idx="1" type="subTitle"/>
          </p:nvPr>
        </p:nvSpPr>
        <p:spPr>
          <a:xfrm>
            <a:off x="311700" y="2910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Prof. Shengdong Zhao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Technique examples  </a:t>
            </a:r>
            <a:endParaRPr/>
          </a:p>
        </p:txBody>
      </p:sp>
      <p:sp>
        <p:nvSpPr>
          <p:cNvPr id="137" name="Google Shape;137;p24"/>
          <p:cNvSpPr txBox="1"/>
          <p:nvPr>
            <p:ph idx="1" type="body"/>
          </p:nvPr>
        </p:nvSpPr>
        <p:spPr>
          <a:xfrm>
            <a:off x="311700" y="1152475"/>
            <a:ext cx="4755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 the first: Mouth Haptics</a:t>
            </a:r>
            <a:endParaRPr/>
          </a:p>
          <a:p>
            <a:pPr indent="-317500" lvl="1" marL="914400" rtl="0" algn="l">
              <a:spcBef>
                <a:spcPts val="0"/>
              </a:spcBef>
              <a:spcAft>
                <a:spcPts val="0"/>
              </a:spcAft>
              <a:buSzPts val="1400"/>
              <a:buChar char="○"/>
            </a:pPr>
            <a:r>
              <a:rPr lang="en"/>
              <a:t>The first paper to introduce technique to achieve haptics </a:t>
            </a:r>
            <a:r>
              <a:rPr b="1" lang="en"/>
              <a:t>on and inside </a:t>
            </a:r>
            <a:r>
              <a:rPr lang="en"/>
              <a:t>the mouth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Be the best: EmoBalloon</a:t>
            </a:r>
            <a:endParaRPr/>
          </a:p>
          <a:p>
            <a:pPr indent="-317500" lvl="1" marL="914400" rtl="0" algn="l">
              <a:spcBef>
                <a:spcPts val="0"/>
              </a:spcBef>
              <a:spcAft>
                <a:spcPts val="0"/>
              </a:spcAft>
              <a:buSzPts val="1400"/>
              <a:buChar char="○"/>
            </a:pPr>
            <a:r>
              <a:rPr lang="en"/>
              <a:t>The best </a:t>
            </a:r>
            <a:r>
              <a:rPr lang="en"/>
              <a:t>technique</a:t>
            </a:r>
            <a:r>
              <a:rPr lang="en"/>
              <a:t> to convey the strength of emotions on text chats. </a:t>
            </a:r>
            <a:endParaRPr/>
          </a:p>
          <a:p>
            <a:pPr indent="0" lvl="0" marL="0" rtl="0" algn="l">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sp>
        <p:nvSpPr>
          <p:cNvPr id="138" name="Google Shape;13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review] Mouth Haptics in VR using a Headset Ultrasound Phased Array&#10;Vivian Shen, Craig Shultz, Chris Harrison&#10;&#10;CHI'22: ACM Conference on Human Factors in Computing Systems&#10;Session: Mouth-based Interaction&#10;&#10;Abstract&#10;Today’s consumer virtual reality (VR) systems offer limited haptic feedback via vibration motors in handheld controllers. Rendering haptics to other parts of the body is an open challenge, especially in a practical and consumer-friendly manner. The mouth is of particular interest, as it is a close second in tactile sensitivity to the fingertips, offering a unique opportunity to add fine-grained haptic effects. In this research, we developed a thin, compact, beamforming array of ultrasonic transducers, which can render haptic effects onto the mouth. Importantly, all components are integrated into the headset, meaning the user does not need to wear an additional accessory, or place any external infrastructure in their room. We explored several effects, including point impulses, swipes, and persistent vibrations. Our haptic sensations can be felt on the lips, teeth and tongue, which can be incorporated into new and interesting VR experiences.&#10;&#10;WEB:: http://programs.sigchi.org/chi/2022/program/content/68731&#10;Presentation Video:: https://www.youtube.com/watch?v=LsGnpBoEWdk&#10;DOI:: https://doi.org/10.1145/3491102.3501960&#10;Video previews for CHI 2022 papers" id="139" name="Google Shape;139;p24" title="[Preview] Mouth Haptics in VR using a Headset Ultrasound Phased Array">
            <a:hlinkClick r:id="rId3"/>
          </p:cNvPr>
          <p:cNvPicPr preferRelativeResize="0"/>
          <p:nvPr/>
        </p:nvPicPr>
        <p:blipFill>
          <a:blip r:embed="rId4">
            <a:alphaModFix/>
          </a:blip>
          <a:stretch>
            <a:fillRect/>
          </a:stretch>
        </p:blipFill>
        <p:spPr>
          <a:xfrm>
            <a:off x="5220000" y="1170125"/>
            <a:ext cx="2334868" cy="1751151"/>
          </a:xfrm>
          <a:prstGeom prst="rect">
            <a:avLst/>
          </a:prstGeom>
          <a:noFill/>
          <a:ln>
            <a:noFill/>
          </a:ln>
        </p:spPr>
      </p:pic>
      <p:pic>
        <p:nvPicPr>
          <p:cNvPr descr="[Preview] EmoBalloon - Conveying Emotional Arousal in Text Chats with Speech Balloons&#10;Toshiki Aoki, Rintaro Chujo, Katsufumi Matsui, Saemi Choi, Ari Hautasaari&#10;&#10;CHI'22: ACM Conference on Human Factors in Computing Systems&#10;Session: Instant Messaging &amp; Texting&#10;&#10;Abstract&#10;Text chat applications are an integral part of daily social and professional communication. However, messages sent over text chat applications do not convey vocal or nonverbal information from the sender, and detecting the emotional tone in text-only messages is challenging. In this paper, we explore the effects of speech balloon shapes on the sender-receiver agreement regarding the emotionality of a text message. We first investigated the relationship between the shape of a speech balloon and the emotionality of speech text in Japanese manga. Based on these results, we created a system that automatically generates speech balloons matching linear emotional arousal intensity by Auxiliary Classifier Generative Adversarial Networks (ACGAN). Our evaluation results from a controlled experiment suggested that the use of emotional speech balloons outperforms the use of emoticons in decreasing the differences between message senders' and receivers' perceptions about the level of emotional arousal in text messages.&#10;&#10;WEB:: http://programs.sigchi.org/chi/2022/program/content/69010&#10;Presentation Video:: https://www.youtube.com/watch?v=RNwJoGL6nOg&#10;DOI:: https://doi.org/10.1145/3491102.3501920&#10;Video previews for CHI 2022 papers" id="140" name="Google Shape;140;p24" title="[Preview] EmoBalloon - Conveying Emotional Arousal in Text Chats with Speech Balloons">
            <a:hlinkClick r:id="rId5"/>
          </p:cNvPr>
          <p:cNvPicPr preferRelativeResize="0"/>
          <p:nvPr/>
        </p:nvPicPr>
        <p:blipFill>
          <a:blip r:embed="rId6">
            <a:alphaModFix/>
          </a:blip>
          <a:stretch>
            <a:fillRect/>
          </a:stretch>
        </p:blipFill>
        <p:spPr>
          <a:xfrm>
            <a:off x="5220000" y="3073676"/>
            <a:ext cx="2556565" cy="1917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to conduct artefact research?</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666666"/>
                </a:solidFill>
              </a:rPr>
              <a:t>The “ideal” workflow of “an” artefact investigation</a:t>
            </a:r>
            <a:endParaRPr>
              <a:solidFill>
                <a:srgbClr val="666666"/>
              </a:solidFill>
            </a:endParaRPr>
          </a:p>
        </p:txBody>
      </p:sp>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Recipe for Technique (be the first)  </a:t>
            </a:r>
            <a:endParaRPr/>
          </a:p>
        </p:txBody>
      </p:sp>
      <p:pic>
        <p:nvPicPr>
          <p:cNvPr id="152" name="Google Shape;152;p26"/>
          <p:cNvPicPr preferRelativeResize="0"/>
          <p:nvPr/>
        </p:nvPicPr>
        <p:blipFill>
          <a:blip r:embed="rId3">
            <a:alphaModFix/>
          </a:blip>
          <a:stretch>
            <a:fillRect/>
          </a:stretch>
        </p:blipFill>
        <p:spPr>
          <a:xfrm>
            <a:off x="3818000" y="1481488"/>
            <a:ext cx="1232425" cy="1232425"/>
          </a:xfrm>
          <a:prstGeom prst="rect">
            <a:avLst/>
          </a:prstGeom>
          <a:noFill/>
          <a:ln>
            <a:noFill/>
          </a:ln>
        </p:spPr>
      </p:pic>
      <p:pic>
        <p:nvPicPr>
          <p:cNvPr id="153" name="Google Shape;153;p26"/>
          <p:cNvPicPr preferRelativeResize="0"/>
          <p:nvPr/>
        </p:nvPicPr>
        <p:blipFill>
          <a:blip r:embed="rId4">
            <a:alphaModFix/>
          </a:blip>
          <a:stretch>
            <a:fillRect/>
          </a:stretch>
        </p:blipFill>
        <p:spPr>
          <a:xfrm>
            <a:off x="5502568" y="1420675"/>
            <a:ext cx="1354051" cy="1354051"/>
          </a:xfrm>
          <a:prstGeom prst="rect">
            <a:avLst/>
          </a:prstGeom>
          <a:noFill/>
          <a:ln>
            <a:noFill/>
          </a:ln>
        </p:spPr>
      </p:pic>
      <p:pic>
        <p:nvPicPr>
          <p:cNvPr id="154" name="Google Shape;154;p26"/>
          <p:cNvPicPr preferRelativeResize="0"/>
          <p:nvPr/>
        </p:nvPicPr>
        <p:blipFill>
          <a:blip r:embed="rId5">
            <a:alphaModFix/>
          </a:blip>
          <a:stretch>
            <a:fillRect/>
          </a:stretch>
        </p:blipFill>
        <p:spPr>
          <a:xfrm>
            <a:off x="7308763" y="1420675"/>
            <a:ext cx="1354050" cy="1354050"/>
          </a:xfrm>
          <a:prstGeom prst="rect">
            <a:avLst/>
          </a:prstGeom>
          <a:noFill/>
          <a:ln>
            <a:noFill/>
          </a:ln>
        </p:spPr>
      </p:pic>
      <p:pic>
        <p:nvPicPr>
          <p:cNvPr id="155" name="Google Shape;155;p26"/>
          <p:cNvPicPr preferRelativeResize="0"/>
          <p:nvPr/>
        </p:nvPicPr>
        <p:blipFill>
          <a:blip r:embed="rId6">
            <a:alphaModFix/>
          </a:blip>
          <a:stretch>
            <a:fillRect/>
          </a:stretch>
        </p:blipFill>
        <p:spPr>
          <a:xfrm>
            <a:off x="2164506" y="1497025"/>
            <a:ext cx="1201350" cy="1201350"/>
          </a:xfrm>
          <a:prstGeom prst="rect">
            <a:avLst/>
          </a:prstGeom>
          <a:noFill/>
          <a:ln>
            <a:noFill/>
          </a:ln>
        </p:spPr>
      </p:pic>
      <p:pic>
        <p:nvPicPr>
          <p:cNvPr id="156" name="Google Shape;156;p26"/>
          <p:cNvPicPr preferRelativeResize="0"/>
          <p:nvPr/>
        </p:nvPicPr>
        <p:blipFill>
          <a:blip r:embed="rId7">
            <a:alphaModFix/>
          </a:blip>
          <a:stretch>
            <a:fillRect/>
          </a:stretch>
        </p:blipFill>
        <p:spPr>
          <a:xfrm>
            <a:off x="511013" y="1497025"/>
            <a:ext cx="1201350" cy="1201350"/>
          </a:xfrm>
          <a:prstGeom prst="rect">
            <a:avLst/>
          </a:prstGeom>
          <a:noFill/>
          <a:ln>
            <a:noFill/>
          </a:ln>
        </p:spPr>
      </p:pic>
      <p:sp>
        <p:nvSpPr>
          <p:cNvPr id="157" name="Google Shape;157;p26"/>
          <p:cNvSpPr/>
          <p:nvPr/>
        </p:nvSpPr>
        <p:spPr>
          <a:xfrm>
            <a:off x="389538" y="2934625"/>
            <a:ext cx="1445700" cy="1019700"/>
          </a:xfrm>
          <a:prstGeom prst="upArrowCallout">
            <a:avLst>
              <a:gd fmla="val 18711" name="adj1"/>
              <a:gd fmla="val 25000" name="adj2"/>
              <a:gd fmla="val 17907"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New capability in HCI </a:t>
            </a:r>
            <a:endParaRPr sz="1200">
              <a:latin typeface="Courier New"/>
              <a:ea typeface="Courier New"/>
              <a:cs typeface="Courier New"/>
              <a:sym typeface="Courier New"/>
            </a:endParaRPr>
          </a:p>
        </p:txBody>
      </p:sp>
      <p:sp>
        <p:nvSpPr>
          <p:cNvPr id="158" name="Google Shape;158;p26"/>
          <p:cNvSpPr/>
          <p:nvPr/>
        </p:nvSpPr>
        <p:spPr>
          <a:xfrm>
            <a:off x="2119341" y="2934625"/>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 design space for exploration</a:t>
            </a:r>
            <a:endParaRPr sz="1200">
              <a:latin typeface="Courier New"/>
              <a:ea typeface="Courier New"/>
              <a:cs typeface="Courier New"/>
              <a:sym typeface="Courier New"/>
            </a:endParaRPr>
          </a:p>
        </p:txBody>
      </p:sp>
      <p:sp>
        <p:nvSpPr>
          <p:cNvPr id="159" name="Google Shape;159;p26"/>
          <p:cNvSpPr/>
          <p:nvPr/>
        </p:nvSpPr>
        <p:spPr>
          <a:xfrm>
            <a:off x="3849144" y="2934625"/>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Some studies to understand</a:t>
            </a:r>
            <a:endParaRPr sz="1200">
              <a:latin typeface="Courier New"/>
              <a:ea typeface="Courier New"/>
              <a:cs typeface="Courier New"/>
              <a:sym typeface="Courier New"/>
            </a:endParaRPr>
          </a:p>
        </p:txBody>
      </p:sp>
      <p:sp>
        <p:nvSpPr>
          <p:cNvPr id="160" name="Google Shape;160;p26"/>
          <p:cNvSpPr/>
          <p:nvPr/>
        </p:nvSpPr>
        <p:spPr>
          <a:xfrm>
            <a:off x="5578947" y="2934625"/>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 showcase of usage and applications</a:t>
            </a:r>
            <a:endParaRPr sz="1200">
              <a:latin typeface="Courier New"/>
              <a:ea typeface="Courier New"/>
              <a:cs typeface="Courier New"/>
              <a:sym typeface="Courier New"/>
            </a:endParaRPr>
          </a:p>
        </p:txBody>
      </p:sp>
      <p:sp>
        <p:nvSpPr>
          <p:cNvPr id="161" name="Google Shape;161;p26"/>
          <p:cNvSpPr/>
          <p:nvPr/>
        </p:nvSpPr>
        <p:spPr>
          <a:xfrm>
            <a:off x="7308750" y="2934625"/>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 user study to validate the use cases</a:t>
            </a:r>
            <a:endParaRPr sz="1200">
              <a:latin typeface="Courier New"/>
              <a:ea typeface="Courier New"/>
              <a:cs typeface="Courier New"/>
              <a:sym typeface="Courier New"/>
            </a:endParaRPr>
          </a:p>
        </p:txBody>
      </p:sp>
      <p:sp>
        <p:nvSpPr>
          <p:cNvPr id="162" name="Google Shape;16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Mouth Haptics  </a:t>
            </a:r>
            <a:endParaRPr/>
          </a:p>
        </p:txBody>
      </p:sp>
      <p:sp>
        <p:nvSpPr>
          <p:cNvPr id="168" name="Google Shape;168;p27"/>
          <p:cNvSpPr txBox="1"/>
          <p:nvPr/>
        </p:nvSpPr>
        <p:spPr>
          <a:xfrm>
            <a:off x="481500" y="1102550"/>
            <a:ext cx="6678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300">
                <a:solidFill>
                  <a:srgbClr val="333333"/>
                </a:solidFill>
                <a:highlight>
                  <a:srgbClr val="FFFFFF"/>
                </a:highlight>
              </a:rPr>
              <a:t>Mouth Haptics in VR using a Headset Ultrasound Phased Array. CHI 2022 - Best paper</a:t>
            </a:r>
            <a:endParaRPr i="1" sz="1500"/>
          </a:p>
        </p:txBody>
      </p:sp>
      <p:grpSp>
        <p:nvGrpSpPr>
          <p:cNvPr id="169" name="Google Shape;169;p27"/>
          <p:cNvGrpSpPr/>
          <p:nvPr/>
        </p:nvGrpSpPr>
        <p:grpSpPr>
          <a:xfrm>
            <a:off x="417681" y="1670975"/>
            <a:ext cx="5903319" cy="510075"/>
            <a:chOff x="417681" y="1670975"/>
            <a:chExt cx="5903319" cy="510075"/>
          </a:xfrm>
        </p:grpSpPr>
        <p:pic>
          <p:nvPicPr>
            <p:cNvPr id="170" name="Google Shape;170;p27"/>
            <p:cNvPicPr preferRelativeResize="0"/>
            <p:nvPr/>
          </p:nvPicPr>
          <p:blipFill>
            <a:blip r:embed="rId3">
              <a:alphaModFix/>
            </a:blip>
            <a:stretch>
              <a:fillRect/>
            </a:stretch>
          </p:blipFill>
          <p:spPr>
            <a:xfrm>
              <a:off x="417681" y="1670975"/>
              <a:ext cx="510050" cy="510075"/>
            </a:xfrm>
            <a:prstGeom prst="rect">
              <a:avLst/>
            </a:prstGeom>
            <a:noFill/>
            <a:ln>
              <a:noFill/>
            </a:ln>
          </p:spPr>
        </p:pic>
        <p:sp>
          <p:nvSpPr>
            <p:cNvPr id="171" name="Google Shape;171;p27"/>
            <p:cNvSpPr txBox="1"/>
            <p:nvPr/>
          </p:nvSpPr>
          <p:spPr>
            <a:xfrm>
              <a:off x="1075800" y="17341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new capability in HCI and its potential benefits: </a:t>
              </a:r>
              <a:r>
                <a:rPr lang="en" sz="1200">
                  <a:solidFill>
                    <a:schemeClr val="dk2"/>
                  </a:solidFill>
                </a:rPr>
                <a:t>Mouth </a:t>
              </a:r>
              <a:r>
                <a:rPr lang="en" sz="1200">
                  <a:solidFill>
                    <a:schemeClr val="dk2"/>
                  </a:solidFill>
                </a:rPr>
                <a:t>haptics feedback</a:t>
              </a:r>
              <a:endParaRPr sz="800"/>
            </a:p>
          </p:txBody>
        </p:sp>
      </p:grpSp>
      <p:grpSp>
        <p:nvGrpSpPr>
          <p:cNvPr id="172" name="Google Shape;172;p27"/>
          <p:cNvGrpSpPr/>
          <p:nvPr/>
        </p:nvGrpSpPr>
        <p:grpSpPr>
          <a:xfrm>
            <a:off x="448606" y="2216825"/>
            <a:ext cx="5695694" cy="581700"/>
            <a:chOff x="448606" y="2216825"/>
            <a:chExt cx="5695694" cy="581700"/>
          </a:xfrm>
        </p:grpSpPr>
        <p:pic>
          <p:nvPicPr>
            <p:cNvPr id="173" name="Google Shape;173;p27"/>
            <p:cNvPicPr preferRelativeResize="0"/>
            <p:nvPr/>
          </p:nvPicPr>
          <p:blipFill>
            <a:blip r:embed="rId4">
              <a:alphaModFix/>
            </a:blip>
            <a:stretch>
              <a:fillRect/>
            </a:stretch>
          </p:blipFill>
          <p:spPr>
            <a:xfrm>
              <a:off x="448606" y="2245488"/>
              <a:ext cx="448200" cy="448200"/>
            </a:xfrm>
            <a:prstGeom prst="rect">
              <a:avLst/>
            </a:prstGeom>
            <a:noFill/>
            <a:ln>
              <a:noFill/>
            </a:ln>
          </p:spPr>
        </p:pic>
        <p:sp>
          <p:nvSpPr>
            <p:cNvPr id="174" name="Google Shape;174;p27"/>
            <p:cNvSpPr txBox="1"/>
            <p:nvPr/>
          </p:nvSpPr>
          <p:spPr>
            <a:xfrm>
              <a:off x="1075800" y="2216825"/>
              <a:ext cx="506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new design space to explore such capabilities: VR applications that explore haptics feedback on the face</a:t>
              </a:r>
              <a:endParaRPr sz="800"/>
            </a:p>
          </p:txBody>
        </p:sp>
      </p:grpSp>
      <p:grpSp>
        <p:nvGrpSpPr>
          <p:cNvPr id="175" name="Google Shape;175;p27"/>
          <p:cNvGrpSpPr/>
          <p:nvPr/>
        </p:nvGrpSpPr>
        <p:grpSpPr>
          <a:xfrm>
            <a:off x="417669" y="2834300"/>
            <a:ext cx="5903331" cy="510075"/>
            <a:chOff x="417669" y="2834300"/>
            <a:chExt cx="5903331" cy="510075"/>
          </a:xfrm>
        </p:grpSpPr>
        <p:pic>
          <p:nvPicPr>
            <p:cNvPr id="176" name="Google Shape;176;p27"/>
            <p:cNvPicPr preferRelativeResize="0"/>
            <p:nvPr/>
          </p:nvPicPr>
          <p:blipFill>
            <a:blip r:embed="rId5">
              <a:alphaModFix/>
            </a:blip>
            <a:stretch>
              <a:fillRect/>
            </a:stretch>
          </p:blipFill>
          <p:spPr>
            <a:xfrm>
              <a:off x="417669" y="2834300"/>
              <a:ext cx="510075" cy="510075"/>
            </a:xfrm>
            <a:prstGeom prst="rect">
              <a:avLst/>
            </a:prstGeom>
            <a:noFill/>
            <a:ln>
              <a:noFill/>
            </a:ln>
          </p:spPr>
        </p:pic>
        <p:sp>
          <p:nvSpPr>
            <p:cNvPr id="177" name="Google Shape;177;p27"/>
            <p:cNvSpPr txBox="1"/>
            <p:nvPr/>
          </p:nvSpPr>
          <p:spPr>
            <a:xfrm>
              <a:off x="1075800" y="291757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Some studies to for better understanding</a:t>
              </a:r>
              <a:endParaRPr sz="800"/>
            </a:p>
          </p:txBody>
        </p:sp>
      </p:grpSp>
      <p:grpSp>
        <p:nvGrpSpPr>
          <p:cNvPr id="178" name="Google Shape;178;p27"/>
          <p:cNvGrpSpPr/>
          <p:nvPr/>
        </p:nvGrpSpPr>
        <p:grpSpPr>
          <a:xfrm>
            <a:off x="399737" y="3489050"/>
            <a:ext cx="5921263" cy="545938"/>
            <a:chOff x="399737" y="3489050"/>
            <a:chExt cx="5921263" cy="545938"/>
          </a:xfrm>
        </p:grpSpPr>
        <p:pic>
          <p:nvPicPr>
            <p:cNvPr id="179" name="Google Shape;179;p27"/>
            <p:cNvPicPr preferRelativeResize="0"/>
            <p:nvPr/>
          </p:nvPicPr>
          <p:blipFill>
            <a:blip r:embed="rId6">
              <a:alphaModFix/>
            </a:blip>
            <a:stretch>
              <a:fillRect/>
            </a:stretch>
          </p:blipFill>
          <p:spPr>
            <a:xfrm>
              <a:off x="399737" y="3489050"/>
              <a:ext cx="545938" cy="545938"/>
            </a:xfrm>
            <a:prstGeom prst="rect">
              <a:avLst/>
            </a:prstGeom>
            <a:noFill/>
            <a:ln>
              <a:noFill/>
            </a:ln>
          </p:spPr>
        </p:pic>
        <p:sp>
          <p:nvSpPr>
            <p:cNvPr id="180" name="Google Shape;180;p27"/>
            <p:cNvSpPr txBox="1"/>
            <p:nvPr/>
          </p:nvSpPr>
          <p:spPr>
            <a:xfrm>
              <a:off x="1075800" y="35486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showcase of usage scenarios </a:t>
              </a:r>
              <a:endParaRPr sz="800"/>
            </a:p>
          </p:txBody>
        </p:sp>
      </p:grpSp>
      <p:grpSp>
        <p:nvGrpSpPr>
          <p:cNvPr id="181" name="Google Shape;181;p27"/>
          <p:cNvGrpSpPr/>
          <p:nvPr/>
        </p:nvGrpSpPr>
        <p:grpSpPr>
          <a:xfrm>
            <a:off x="373619" y="4179675"/>
            <a:ext cx="5947381" cy="598200"/>
            <a:chOff x="373619" y="4179675"/>
            <a:chExt cx="5947381" cy="598200"/>
          </a:xfrm>
        </p:grpSpPr>
        <p:pic>
          <p:nvPicPr>
            <p:cNvPr id="182" name="Google Shape;182;p27"/>
            <p:cNvPicPr preferRelativeResize="0"/>
            <p:nvPr/>
          </p:nvPicPr>
          <p:blipFill>
            <a:blip r:embed="rId7">
              <a:alphaModFix/>
            </a:blip>
            <a:stretch>
              <a:fillRect/>
            </a:stretch>
          </p:blipFill>
          <p:spPr>
            <a:xfrm>
              <a:off x="373619" y="4179675"/>
              <a:ext cx="598175" cy="598200"/>
            </a:xfrm>
            <a:prstGeom prst="rect">
              <a:avLst/>
            </a:prstGeom>
            <a:noFill/>
            <a:ln>
              <a:noFill/>
            </a:ln>
          </p:spPr>
        </p:pic>
        <p:sp>
          <p:nvSpPr>
            <p:cNvPr id="183" name="Google Shape;183;p27"/>
            <p:cNvSpPr txBox="1"/>
            <p:nvPr/>
          </p:nvSpPr>
          <p:spPr>
            <a:xfrm>
              <a:off x="1075800" y="42941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user study to show benefit of one proposed usage scenarios</a:t>
              </a:r>
              <a:endParaRPr sz="800"/>
            </a:p>
          </p:txBody>
        </p:sp>
      </p:grpSp>
      <p:sp>
        <p:nvSpPr>
          <p:cNvPr id="184" name="Google Shape;18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nvSpPr>
        <p:spPr>
          <a:xfrm>
            <a:off x="481500" y="1102550"/>
            <a:ext cx="6678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300">
                <a:solidFill>
                  <a:srgbClr val="333333"/>
                </a:solidFill>
                <a:highlight>
                  <a:srgbClr val="FFFFFF"/>
                </a:highlight>
              </a:rPr>
              <a:t>Mouth Haptics in VR using a Headset Ultrasound Phased Array. CHI 2022 - Best paper</a:t>
            </a:r>
            <a:endParaRPr i="1" sz="1500"/>
          </a:p>
        </p:txBody>
      </p:sp>
      <p:grpSp>
        <p:nvGrpSpPr>
          <p:cNvPr id="190" name="Google Shape;190;p28"/>
          <p:cNvGrpSpPr/>
          <p:nvPr/>
        </p:nvGrpSpPr>
        <p:grpSpPr>
          <a:xfrm>
            <a:off x="417681" y="1670975"/>
            <a:ext cx="5903319" cy="510075"/>
            <a:chOff x="417681" y="1670975"/>
            <a:chExt cx="5903319" cy="510075"/>
          </a:xfrm>
        </p:grpSpPr>
        <p:pic>
          <p:nvPicPr>
            <p:cNvPr id="191" name="Google Shape;191;p28"/>
            <p:cNvPicPr preferRelativeResize="0"/>
            <p:nvPr/>
          </p:nvPicPr>
          <p:blipFill>
            <a:blip r:embed="rId3">
              <a:alphaModFix/>
            </a:blip>
            <a:stretch>
              <a:fillRect/>
            </a:stretch>
          </p:blipFill>
          <p:spPr>
            <a:xfrm>
              <a:off x="417681" y="1670975"/>
              <a:ext cx="510050" cy="510075"/>
            </a:xfrm>
            <a:prstGeom prst="rect">
              <a:avLst/>
            </a:prstGeom>
            <a:noFill/>
            <a:ln>
              <a:noFill/>
            </a:ln>
          </p:spPr>
        </p:pic>
        <p:sp>
          <p:nvSpPr>
            <p:cNvPr id="192" name="Google Shape;192;p28"/>
            <p:cNvSpPr txBox="1"/>
            <p:nvPr/>
          </p:nvSpPr>
          <p:spPr>
            <a:xfrm>
              <a:off x="1075800" y="17341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new capability in HCI and its potential benefits: Mouth haptics feedback</a:t>
              </a:r>
              <a:endParaRPr sz="800"/>
            </a:p>
          </p:txBody>
        </p:sp>
      </p:grpSp>
      <p:grpSp>
        <p:nvGrpSpPr>
          <p:cNvPr id="193" name="Google Shape;193;p28"/>
          <p:cNvGrpSpPr/>
          <p:nvPr/>
        </p:nvGrpSpPr>
        <p:grpSpPr>
          <a:xfrm>
            <a:off x="448606" y="2216825"/>
            <a:ext cx="5695694" cy="581700"/>
            <a:chOff x="448606" y="2216825"/>
            <a:chExt cx="5695694" cy="581700"/>
          </a:xfrm>
        </p:grpSpPr>
        <p:pic>
          <p:nvPicPr>
            <p:cNvPr id="194" name="Google Shape;194;p28"/>
            <p:cNvPicPr preferRelativeResize="0"/>
            <p:nvPr/>
          </p:nvPicPr>
          <p:blipFill>
            <a:blip r:embed="rId4">
              <a:alphaModFix/>
            </a:blip>
            <a:stretch>
              <a:fillRect/>
            </a:stretch>
          </p:blipFill>
          <p:spPr>
            <a:xfrm>
              <a:off x="448606" y="2245488"/>
              <a:ext cx="448200" cy="448200"/>
            </a:xfrm>
            <a:prstGeom prst="rect">
              <a:avLst/>
            </a:prstGeom>
            <a:noFill/>
            <a:ln>
              <a:noFill/>
            </a:ln>
          </p:spPr>
        </p:pic>
        <p:sp>
          <p:nvSpPr>
            <p:cNvPr id="195" name="Google Shape;195;p28"/>
            <p:cNvSpPr txBox="1"/>
            <p:nvPr/>
          </p:nvSpPr>
          <p:spPr>
            <a:xfrm>
              <a:off x="1075800" y="2216825"/>
              <a:ext cx="506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new design space to explore such capabilities: VR applications that explore haptics feedback on the face</a:t>
              </a:r>
              <a:endParaRPr sz="800"/>
            </a:p>
          </p:txBody>
        </p:sp>
      </p:grpSp>
      <p:grpSp>
        <p:nvGrpSpPr>
          <p:cNvPr id="196" name="Google Shape;196;p28"/>
          <p:cNvGrpSpPr/>
          <p:nvPr/>
        </p:nvGrpSpPr>
        <p:grpSpPr>
          <a:xfrm>
            <a:off x="417669" y="2834300"/>
            <a:ext cx="5903331" cy="510075"/>
            <a:chOff x="417669" y="2834300"/>
            <a:chExt cx="5903331" cy="510075"/>
          </a:xfrm>
        </p:grpSpPr>
        <p:pic>
          <p:nvPicPr>
            <p:cNvPr id="197" name="Google Shape;197;p28"/>
            <p:cNvPicPr preferRelativeResize="0"/>
            <p:nvPr/>
          </p:nvPicPr>
          <p:blipFill>
            <a:blip r:embed="rId5">
              <a:alphaModFix/>
            </a:blip>
            <a:stretch>
              <a:fillRect/>
            </a:stretch>
          </p:blipFill>
          <p:spPr>
            <a:xfrm>
              <a:off x="417669" y="2834300"/>
              <a:ext cx="510075" cy="510075"/>
            </a:xfrm>
            <a:prstGeom prst="rect">
              <a:avLst/>
            </a:prstGeom>
            <a:noFill/>
            <a:ln>
              <a:noFill/>
            </a:ln>
          </p:spPr>
        </p:pic>
        <p:sp>
          <p:nvSpPr>
            <p:cNvPr id="198" name="Google Shape;198;p28"/>
            <p:cNvSpPr txBox="1"/>
            <p:nvPr/>
          </p:nvSpPr>
          <p:spPr>
            <a:xfrm>
              <a:off x="1075800" y="291757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Some studies to for better understanding</a:t>
              </a:r>
              <a:endParaRPr sz="800"/>
            </a:p>
          </p:txBody>
        </p:sp>
      </p:grpSp>
      <p:grpSp>
        <p:nvGrpSpPr>
          <p:cNvPr id="199" name="Google Shape;199;p28"/>
          <p:cNvGrpSpPr/>
          <p:nvPr/>
        </p:nvGrpSpPr>
        <p:grpSpPr>
          <a:xfrm>
            <a:off x="399737" y="3489050"/>
            <a:ext cx="5921263" cy="545938"/>
            <a:chOff x="399737" y="3489050"/>
            <a:chExt cx="5921263" cy="545938"/>
          </a:xfrm>
        </p:grpSpPr>
        <p:pic>
          <p:nvPicPr>
            <p:cNvPr id="200" name="Google Shape;200;p28"/>
            <p:cNvPicPr preferRelativeResize="0"/>
            <p:nvPr/>
          </p:nvPicPr>
          <p:blipFill>
            <a:blip r:embed="rId6">
              <a:alphaModFix/>
            </a:blip>
            <a:stretch>
              <a:fillRect/>
            </a:stretch>
          </p:blipFill>
          <p:spPr>
            <a:xfrm>
              <a:off x="399737" y="3489050"/>
              <a:ext cx="545938" cy="545938"/>
            </a:xfrm>
            <a:prstGeom prst="rect">
              <a:avLst/>
            </a:prstGeom>
            <a:noFill/>
            <a:ln>
              <a:noFill/>
            </a:ln>
          </p:spPr>
        </p:pic>
        <p:sp>
          <p:nvSpPr>
            <p:cNvPr id="201" name="Google Shape;201;p28"/>
            <p:cNvSpPr txBox="1"/>
            <p:nvPr/>
          </p:nvSpPr>
          <p:spPr>
            <a:xfrm>
              <a:off x="1075800" y="35486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showcase of usage scenarios </a:t>
              </a:r>
              <a:endParaRPr sz="800"/>
            </a:p>
          </p:txBody>
        </p:sp>
      </p:grpSp>
      <p:grpSp>
        <p:nvGrpSpPr>
          <p:cNvPr id="202" name="Google Shape;202;p28"/>
          <p:cNvGrpSpPr/>
          <p:nvPr/>
        </p:nvGrpSpPr>
        <p:grpSpPr>
          <a:xfrm>
            <a:off x="373619" y="4179675"/>
            <a:ext cx="5947381" cy="598200"/>
            <a:chOff x="373619" y="4179675"/>
            <a:chExt cx="5947381" cy="598200"/>
          </a:xfrm>
        </p:grpSpPr>
        <p:pic>
          <p:nvPicPr>
            <p:cNvPr id="203" name="Google Shape;203;p28"/>
            <p:cNvPicPr preferRelativeResize="0"/>
            <p:nvPr/>
          </p:nvPicPr>
          <p:blipFill>
            <a:blip r:embed="rId7">
              <a:alphaModFix/>
            </a:blip>
            <a:stretch>
              <a:fillRect/>
            </a:stretch>
          </p:blipFill>
          <p:spPr>
            <a:xfrm>
              <a:off x="373619" y="4179675"/>
              <a:ext cx="598175" cy="598200"/>
            </a:xfrm>
            <a:prstGeom prst="rect">
              <a:avLst/>
            </a:prstGeom>
            <a:noFill/>
            <a:ln>
              <a:noFill/>
            </a:ln>
          </p:spPr>
        </p:pic>
        <p:sp>
          <p:nvSpPr>
            <p:cNvPr id="204" name="Google Shape;204;p28"/>
            <p:cNvSpPr txBox="1"/>
            <p:nvPr/>
          </p:nvSpPr>
          <p:spPr>
            <a:xfrm>
              <a:off x="1075800" y="42941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user study to show benefit of one proposed usage scenarios</a:t>
              </a:r>
              <a:endParaRPr sz="800"/>
            </a:p>
          </p:txBody>
        </p:sp>
      </p:grpSp>
      <p:pic>
        <p:nvPicPr>
          <p:cNvPr id="205" name="Google Shape;205;p28"/>
          <p:cNvPicPr preferRelativeResize="0"/>
          <p:nvPr/>
        </p:nvPicPr>
        <p:blipFill>
          <a:blip r:embed="rId8">
            <a:alphaModFix/>
          </a:blip>
          <a:stretch>
            <a:fillRect/>
          </a:stretch>
        </p:blipFill>
        <p:spPr>
          <a:xfrm>
            <a:off x="5456325" y="3437318"/>
            <a:ext cx="3548474" cy="1664650"/>
          </a:xfrm>
          <a:prstGeom prst="rect">
            <a:avLst/>
          </a:prstGeom>
          <a:noFill/>
          <a:ln>
            <a:noFill/>
          </a:ln>
        </p:spPr>
      </p:pic>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Mouth Haptics  </a:t>
            </a:r>
            <a:endParaRPr/>
          </a:p>
        </p:txBody>
      </p:sp>
      <p:pic>
        <p:nvPicPr>
          <p:cNvPr id="207" name="Google Shape;207;p28"/>
          <p:cNvPicPr preferRelativeResize="0"/>
          <p:nvPr/>
        </p:nvPicPr>
        <p:blipFill>
          <a:blip r:embed="rId9">
            <a:alphaModFix/>
          </a:blip>
          <a:stretch>
            <a:fillRect/>
          </a:stretch>
        </p:blipFill>
        <p:spPr>
          <a:xfrm>
            <a:off x="6321000" y="2245500"/>
            <a:ext cx="2448300" cy="1602149"/>
          </a:xfrm>
          <a:prstGeom prst="rect">
            <a:avLst/>
          </a:prstGeom>
          <a:noFill/>
          <a:ln>
            <a:noFill/>
          </a:ln>
        </p:spPr>
      </p:pic>
      <p:pic>
        <p:nvPicPr>
          <p:cNvPr id="208" name="Google Shape;208;p28"/>
          <p:cNvPicPr preferRelativeResize="0"/>
          <p:nvPr/>
        </p:nvPicPr>
        <p:blipFill>
          <a:blip r:embed="rId10">
            <a:alphaModFix/>
          </a:blip>
          <a:stretch>
            <a:fillRect/>
          </a:stretch>
        </p:blipFill>
        <p:spPr>
          <a:xfrm>
            <a:off x="6237843" y="528131"/>
            <a:ext cx="2448309" cy="1599675"/>
          </a:xfrm>
          <a:prstGeom prst="rect">
            <a:avLst/>
          </a:prstGeom>
          <a:noFill/>
          <a:ln>
            <a:noFill/>
          </a:ln>
        </p:spPr>
      </p:pic>
      <p:pic>
        <p:nvPicPr>
          <p:cNvPr id="209" name="Google Shape;209;p28"/>
          <p:cNvPicPr preferRelativeResize="0"/>
          <p:nvPr/>
        </p:nvPicPr>
        <p:blipFill>
          <a:blip r:embed="rId11">
            <a:alphaModFix/>
          </a:blip>
          <a:stretch>
            <a:fillRect/>
          </a:stretch>
        </p:blipFill>
        <p:spPr>
          <a:xfrm>
            <a:off x="3631175" y="472400"/>
            <a:ext cx="2446491" cy="1629600"/>
          </a:xfrm>
          <a:prstGeom prst="rect">
            <a:avLst/>
          </a:prstGeom>
          <a:noFill/>
          <a:ln>
            <a:noFill/>
          </a:ln>
        </p:spPr>
      </p:pic>
      <p:sp>
        <p:nvSpPr>
          <p:cNvPr id="210" name="Google Shape;210;p28"/>
          <p:cNvSpPr/>
          <p:nvPr/>
        </p:nvSpPr>
        <p:spPr>
          <a:xfrm>
            <a:off x="5629950" y="3760375"/>
            <a:ext cx="1739400" cy="12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8 participants, 3 scenarios x 4 interactions x 2 conditions</a:t>
            </a:r>
            <a:endParaRPr sz="1600"/>
          </a:p>
        </p:txBody>
      </p:sp>
      <p:pic>
        <p:nvPicPr>
          <p:cNvPr id="211" name="Google Shape;211;p28"/>
          <p:cNvPicPr preferRelativeResize="0"/>
          <p:nvPr/>
        </p:nvPicPr>
        <p:blipFill>
          <a:blip r:embed="rId12">
            <a:alphaModFix/>
          </a:blip>
          <a:stretch>
            <a:fillRect/>
          </a:stretch>
        </p:blipFill>
        <p:spPr>
          <a:xfrm>
            <a:off x="3566763" y="2127799"/>
            <a:ext cx="2671075" cy="1722550"/>
          </a:xfrm>
          <a:prstGeom prst="rect">
            <a:avLst/>
          </a:prstGeom>
          <a:noFill/>
          <a:ln>
            <a:noFill/>
          </a:ln>
        </p:spPr>
      </p:pic>
      <p:sp>
        <p:nvSpPr>
          <p:cNvPr id="212" name="Google Shape;21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p:nvPr/>
        </p:nvSpPr>
        <p:spPr>
          <a:xfrm>
            <a:off x="1526300" y="3252725"/>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18" name="Google Shape;218;p29"/>
          <p:cNvSpPr/>
          <p:nvPr/>
        </p:nvSpPr>
        <p:spPr>
          <a:xfrm>
            <a:off x="3933885" y="200315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19" name="Google Shape;219;p29"/>
          <p:cNvSpPr/>
          <p:nvPr/>
        </p:nvSpPr>
        <p:spPr>
          <a:xfrm>
            <a:off x="3933875" y="347380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0" name="Google Shape;220;p29"/>
          <p:cNvSpPr/>
          <p:nvPr/>
        </p:nvSpPr>
        <p:spPr>
          <a:xfrm>
            <a:off x="7256075" y="200315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1" name="Google Shape;221;p29"/>
          <p:cNvSpPr/>
          <p:nvPr/>
        </p:nvSpPr>
        <p:spPr>
          <a:xfrm rot="-5400000">
            <a:off x="3289775" y="3695375"/>
            <a:ext cx="97800" cy="1190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2" name="Google Shape;222;p29"/>
          <p:cNvSpPr/>
          <p:nvPr/>
        </p:nvSpPr>
        <p:spPr>
          <a:xfrm rot="-5400000">
            <a:off x="5593550" y="1212150"/>
            <a:ext cx="97800" cy="1190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3" name="Google Shape;22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Workflow of a “be the first” interaction technique</a:t>
            </a:r>
            <a:endParaRPr/>
          </a:p>
        </p:txBody>
      </p:sp>
      <p:grpSp>
        <p:nvGrpSpPr>
          <p:cNvPr id="224" name="Google Shape;224;p29"/>
          <p:cNvGrpSpPr/>
          <p:nvPr/>
        </p:nvGrpSpPr>
        <p:grpSpPr>
          <a:xfrm>
            <a:off x="1303075" y="1984200"/>
            <a:ext cx="1618500" cy="1556675"/>
            <a:chOff x="1303075" y="1984200"/>
            <a:chExt cx="1618500" cy="1556675"/>
          </a:xfrm>
        </p:grpSpPr>
        <p:sp>
          <p:nvSpPr>
            <p:cNvPr id="225" name="Google Shape;225;p29"/>
            <p:cNvSpPr/>
            <p:nvPr/>
          </p:nvSpPr>
          <p:spPr>
            <a:xfrm>
              <a:off x="1526300" y="198420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226" name="Google Shape;226;p29"/>
            <p:cNvSpPr/>
            <p:nvPr/>
          </p:nvSpPr>
          <p:spPr>
            <a:xfrm>
              <a:off x="1303075" y="2648075"/>
              <a:ext cx="1618500" cy="8928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Literature review</a:t>
              </a:r>
              <a:endParaRPr>
                <a:latin typeface="Courier New"/>
                <a:ea typeface="Courier New"/>
                <a:cs typeface="Courier New"/>
                <a:sym typeface="Courier New"/>
              </a:endParaRPr>
            </a:p>
          </p:txBody>
        </p:sp>
      </p:grpSp>
      <p:sp>
        <p:nvSpPr>
          <p:cNvPr id="227" name="Google Shape;227;p29"/>
          <p:cNvSpPr/>
          <p:nvPr/>
        </p:nvSpPr>
        <p:spPr>
          <a:xfrm>
            <a:off x="1303075" y="3806275"/>
            <a:ext cx="1618500" cy="8928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Explore design space</a:t>
            </a:r>
            <a:endParaRPr>
              <a:latin typeface="Courier New"/>
              <a:ea typeface="Courier New"/>
              <a:cs typeface="Courier New"/>
              <a:sym typeface="Courier New"/>
            </a:endParaRPr>
          </a:p>
        </p:txBody>
      </p:sp>
      <p:sp>
        <p:nvSpPr>
          <p:cNvPr id="228" name="Google Shape;228;p29"/>
          <p:cNvSpPr/>
          <p:nvPr/>
        </p:nvSpPr>
        <p:spPr>
          <a:xfrm>
            <a:off x="3697750" y="3844175"/>
            <a:ext cx="1673100" cy="939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Explore use cases</a:t>
            </a:r>
            <a:endParaRPr>
              <a:latin typeface="Courier New"/>
              <a:ea typeface="Courier New"/>
              <a:cs typeface="Courier New"/>
              <a:sym typeface="Courier New"/>
            </a:endParaRPr>
          </a:p>
        </p:txBody>
      </p:sp>
      <p:sp>
        <p:nvSpPr>
          <p:cNvPr id="229" name="Google Shape;229;p29"/>
          <p:cNvSpPr/>
          <p:nvPr/>
        </p:nvSpPr>
        <p:spPr>
          <a:xfrm>
            <a:off x="3599025" y="2657850"/>
            <a:ext cx="1716000" cy="981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Run pilot studies</a:t>
            </a:r>
            <a:endParaRPr>
              <a:latin typeface="Courier New"/>
              <a:ea typeface="Courier New"/>
              <a:cs typeface="Courier New"/>
              <a:sym typeface="Courier New"/>
            </a:endParaRPr>
          </a:p>
        </p:txBody>
      </p:sp>
      <p:sp>
        <p:nvSpPr>
          <p:cNvPr id="230" name="Google Shape;230;p29"/>
          <p:cNvSpPr/>
          <p:nvPr/>
        </p:nvSpPr>
        <p:spPr>
          <a:xfrm>
            <a:off x="3599025" y="1360950"/>
            <a:ext cx="1771800" cy="8928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ourier New"/>
                <a:ea typeface="Courier New"/>
                <a:cs typeface="Courier New"/>
                <a:sym typeface="Courier New"/>
              </a:rPr>
              <a:t>Implementation</a:t>
            </a:r>
            <a:endParaRPr sz="1600">
              <a:latin typeface="Courier New"/>
              <a:ea typeface="Courier New"/>
              <a:cs typeface="Courier New"/>
              <a:sym typeface="Courier New"/>
            </a:endParaRPr>
          </a:p>
        </p:txBody>
      </p:sp>
      <p:sp>
        <p:nvSpPr>
          <p:cNvPr id="231" name="Google Shape;231;p29"/>
          <p:cNvSpPr/>
          <p:nvPr/>
        </p:nvSpPr>
        <p:spPr>
          <a:xfrm>
            <a:off x="6049525" y="1360950"/>
            <a:ext cx="1618500" cy="8928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Run formal study</a:t>
            </a:r>
            <a:endParaRPr>
              <a:latin typeface="Courier New"/>
              <a:ea typeface="Courier New"/>
              <a:cs typeface="Courier New"/>
              <a:sym typeface="Courier New"/>
            </a:endParaRPr>
          </a:p>
        </p:txBody>
      </p:sp>
      <p:sp>
        <p:nvSpPr>
          <p:cNvPr id="232" name="Google Shape;232;p29"/>
          <p:cNvSpPr/>
          <p:nvPr/>
        </p:nvSpPr>
        <p:spPr>
          <a:xfrm>
            <a:off x="6049525" y="2701950"/>
            <a:ext cx="1618500" cy="892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Write paper</a:t>
            </a:r>
            <a:endParaRPr>
              <a:latin typeface="Courier New"/>
              <a:ea typeface="Courier New"/>
              <a:cs typeface="Courier New"/>
              <a:sym typeface="Courier New"/>
            </a:endParaRPr>
          </a:p>
        </p:txBody>
      </p:sp>
      <p:sp>
        <p:nvSpPr>
          <p:cNvPr id="233" name="Google Shape;233;p29"/>
          <p:cNvSpPr txBox="1"/>
          <p:nvPr/>
        </p:nvSpPr>
        <p:spPr>
          <a:xfrm>
            <a:off x="-1208225" y="216900"/>
            <a:ext cx="53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29"/>
          <p:cNvSpPr/>
          <p:nvPr/>
        </p:nvSpPr>
        <p:spPr>
          <a:xfrm>
            <a:off x="1303075" y="1360950"/>
            <a:ext cx="1618500" cy="8928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Ideation</a:t>
            </a:r>
            <a:endParaRPr>
              <a:latin typeface="Courier New"/>
              <a:ea typeface="Courier New"/>
              <a:cs typeface="Courier New"/>
              <a:sym typeface="Courier New"/>
            </a:endParaRPr>
          </a:p>
        </p:txBody>
      </p:sp>
      <p:sp>
        <p:nvSpPr>
          <p:cNvPr id="235" name="Google Shape;235;p29"/>
          <p:cNvSpPr/>
          <p:nvPr/>
        </p:nvSpPr>
        <p:spPr>
          <a:xfrm flipH="1">
            <a:off x="63175" y="870450"/>
            <a:ext cx="1771800" cy="985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How can mouth haptics can be designed?</a:t>
            </a:r>
            <a:endParaRPr sz="1000">
              <a:latin typeface="Courier New"/>
              <a:ea typeface="Courier New"/>
              <a:cs typeface="Courier New"/>
              <a:sym typeface="Courier New"/>
            </a:endParaRPr>
          </a:p>
        </p:txBody>
      </p:sp>
      <p:sp>
        <p:nvSpPr>
          <p:cNvPr id="236" name="Google Shape;236;p29"/>
          <p:cNvSpPr/>
          <p:nvPr/>
        </p:nvSpPr>
        <p:spPr>
          <a:xfrm flipH="1">
            <a:off x="-113825" y="2061575"/>
            <a:ext cx="1771800" cy="985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What has been done in the haptics feedback literature?</a:t>
            </a:r>
            <a:endParaRPr sz="1000">
              <a:latin typeface="Courier New"/>
              <a:ea typeface="Courier New"/>
              <a:cs typeface="Courier New"/>
              <a:sym typeface="Courier New"/>
            </a:endParaRPr>
          </a:p>
        </p:txBody>
      </p:sp>
      <p:sp>
        <p:nvSpPr>
          <p:cNvPr id="237" name="Google Shape;237;p29"/>
          <p:cNvSpPr/>
          <p:nvPr/>
        </p:nvSpPr>
        <p:spPr>
          <a:xfrm>
            <a:off x="2236438" y="3116275"/>
            <a:ext cx="1461300" cy="985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What are the design factors?</a:t>
            </a:r>
            <a:endParaRPr sz="1000">
              <a:latin typeface="Courier New"/>
              <a:ea typeface="Courier New"/>
              <a:cs typeface="Courier New"/>
              <a:sym typeface="Courier New"/>
            </a:endParaRPr>
          </a:p>
        </p:txBody>
      </p:sp>
      <p:sp>
        <p:nvSpPr>
          <p:cNvPr id="238" name="Google Shape;238;p29"/>
          <p:cNvSpPr/>
          <p:nvPr/>
        </p:nvSpPr>
        <p:spPr>
          <a:xfrm>
            <a:off x="4911800" y="3353675"/>
            <a:ext cx="1771800" cy="981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Which scenarios mouth haptics can be used?</a:t>
            </a:r>
            <a:endParaRPr sz="1000">
              <a:latin typeface="Courier New"/>
              <a:ea typeface="Courier New"/>
              <a:cs typeface="Courier New"/>
              <a:sym typeface="Courier New"/>
            </a:endParaRPr>
          </a:p>
        </p:txBody>
      </p:sp>
      <p:sp>
        <p:nvSpPr>
          <p:cNvPr id="239" name="Google Shape;239;p29"/>
          <p:cNvSpPr/>
          <p:nvPr/>
        </p:nvSpPr>
        <p:spPr>
          <a:xfrm>
            <a:off x="4823100" y="2253750"/>
            <a:ext cx="1771800" cy="981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Which scenarios mouth haptics has advantages?</a:t>
            </a:r>
            <a:endParaRPr sz="1000">
              <a:latin typeface="Courier New"/>
              <a:ea typeface="Courier New"/>
              <a:cs typeface="Courier New"/>
              <a:sym typeface="Courier New"/>
            </a:endParaRPr>
          </a:p>
        </p:txBody>
      </p:sp>
      <p:sp>
        <p:nvSpPr>
          <p:cNvPr id="240" name="Google Shape;24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4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311700" y="268537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https://pollev.com/szhao168</a:t>
            </a:r>
            <a:endParaRPr/>
          </a:p>
          <a:p>
            <a:pPr indent="0" lvl="0" marL="0" rtl="0" algn="ctr">
              <a:spcBef>
                <a:spcPts val="0"/>
              </a:spcBef>
              <a:spcAft>
                <a:spcPts val="0"/>
              </a:spcAft>
              <a:buNone/>
            </a:pPr>
            <a:r>
              <a:rPr lang="en"/>
              <a:t>Q1</a:t>
            </a:r>
            <a:endParaRPr/>
          </a:p>
        </p:txBody>
      </p:sp>
      <p:sp>
        <p:nvSpPr>
          <p:cNvPr id="246" name="Google Shape;24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0"/>
          <p:cNvPicPr preferRelativeResize="0"/>
          <p:nvPr/>
        </p:nvPicPr>
        <p:blipFill>
          <a:blip r:embed="rId4">
            <a:alphaModFix/>
          </a:blip>
          <a:stretch>
            <a:fillRect/>
          </a:stretch>
        </p:blipFill>
        <p:spPr>
          <a:xfrm>
            <a:off x="1976713" y="1334401"/>
            <a:ext cx="5190573" cy="847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3" name="Google Shape;25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4" name="Google Shape;25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42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Recipe for Technique (be the best)  </a:t>
            </a:r>
            <a:endParaRPr/>
          </a:p>
        </p:txBody>
      </p:sp>
      <p:pic>
        <p:nvPicPr>
          <p:cNvPr id="261" name="Google Shape;261;p32"/>
          <p:cNvPicPr preferRelativeResize="0"/>
          <p:nvPr/>
        </p:nvPicPr>
        <p:blipFill>
          <a:blip r:embed="rId3">
            <a:alphaModFix/>
          </a:blip>
          <a:stretch>
            <a:fillRect/>
          </a:stretch>
        </p:blipFill>
        <p:spPr>
          <a:xfrm>
            <a:off x="641163" y="1493437"/>
            <a:ext cx="1082400" cy="1082400"/>
          </a:xfrm>
          <a:prstGeom prst="rect">
            <a:avLst/>
          </a:prstGeom>
          <a:noFill/>
          <a:ln>
            <a:noFill/>
          </a:ln>
        </p:spPr>
      </p:pic>
      <p:pic>
        <p:nvPicPr>
          <p:cNvPr id="262" name="Google Shape;262;p32"/>
          <p:cNvPicPr preferRelativeResize="0"/>
          <p:nvPr/>
        </p:nvPicPr>
        <p:blipFill>
          <a:blip r:embed="rId4">
            <a:alphaModFix/>
          </a:blip>
          <a:stretch>
            <a:fillRect/>
          </a:stretch>
        </p:blipFill>
        <p:spPr>
          <a:xfrm>
            <a:off x="2123475" y="1359137"/>
            <a:ext cx="1351000" cy="1351000"/>
          </a:xfrm>
          <a:prstGeom prst="rect">
            <a:avLst/>
          </a:prstGeom>
          <a:noFill/>
          <a:ln>
            <a:noFill/>
          </a:ln>
        </p:spPr>
      </p:pic>
      <p:pic>
        <p:nvPicPr>
          <p:cNvPr id="263" name="Google Shape;263;p32"/>
          <p:cNvPicPr preferRelativeResize="0"/>
          <p:nvPr/>
        </p:nvPicPr>
        <p:blipFill>
          <a:blip r:embed="rId5">
            <a:alphaModFix/>
          </a:blip>
          <a:stretch>
            <a:fillRect/>
          </a:stretch>
        </p:blipFill>
        <p:spPr>
          <a:xfrm>
            <a:off x="5586700" y="1357612"/>
            <a:ext cx="1354050" cy="1354050"/>
          </a:xfrm>
          <a:prstGeom prst="rect">
            <a:avLst/>
          </a:prstGeom>
          <a:noFill/>
          <a:ln>
            <a:noFill/>
          </a:ln>
        </p:spPr>
      </p:pic>
      <p:pic>
        <p:nvPicPr>
          <p:cNvPr id="264" name="Google Shape;264;p32"/>
          <p:cNvPicPr preferRelativeResize="0"/>
          <p:nvPr/>
        </p:nvPicPr>
        <p:blipFill>
          <a:blip r:embed="rId6">
            <a:alphaModFix/>
          </a:blip>
          <a:stretch>
            <a:fillRect/>
          </a:stretch>
        </p:blipFill>
        <p:spPr>
          <a:xfrm>
            <a:off x="3874388" y="1378437"/>
            <a:ext cx="1312400" cy="1312400"/>
          </a:xfrm>
          <a:prstGeom prst="rect">
            <a:avLst/>
          </a:prstGeom>
          <a:noFill/>
          <a:ln>
            <a:noFill/>
          </a:ln>
        </p:spPr>
      </p:pic>
      <p:pic>
        <p:nvPicPr>
          <p:cNvPr id="265" name="Google Shape;265;p32"/>
          <p:cNvPicPr preferRelativeResize="0"/>
          <p:nvPr/>
        </p:nvPicPr>
        <p:blipFill>
          <a:blip r:embed="rId7">
            <a:alphaModFix/>
          </a:blip>
          <a:stretch>
            <a:fillRect/>
          </a:stretch>
        </p:blipFill>
        <p:spPr>
          <a:xfrm>
            <a:off x="7340663" y="1453550"/>
            <a:ext cx="1162175" cy="1162175"/>
          </a:xfrm>
          <a:prstGeom prst="rect">
            <a:avLst/>
          </a:prstGeom>
          <a:noFill/>
          <a:ln>
            <a:noFill/>
          </a:ln>
        </p:spPr>
      </p:pic>
      <p:sp>
        <p:nvSpPr>
          <p:cNvPr id="266" name="Google Shape;266;p32"/>
          <p:cNvSpPr/>
          <p:nvPr/>
        </p:nvSpPr>
        <p:spPr>
          <a:xfrm>
            <a:off x="389538" y="3002538"/>
            <a:ext cx="1445700" cy="1019700"/>
          </a:xfrm>
          <a:prstGeom prst="upArrowCallout">
            <a:avLst>
              <a:gd fmla="val 18711" name="adj1"/>
              <a:gd fmla="val 25000" name="adj2"/>
              <a:gd fmla="val 17907"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A well-known problem </a:t>
            </a:r>
            <a:endParaRPr sz="1200">
              <a:latin typeface="Courier New"/>
              <a:ea typeface="Courier New"/>
              <a:cs typeface="Courier New"/>
              <a:sym typeface="Courier New"/>
            </a:endParaRPr>
          </a:p>
        </p:txBody>
      </p:sp>
      <p:sp>
        <p:nvSpPr>
          <p:cNvPr id="267" name="Google Shape;267;p32"/>
          <p:cNvSpPr/>
          <p:nvPr/>
        </p:nvSpPr>
        <p:spPr>
          <a:xfrm>
            <a:off x="2119341" y="3002538"/>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Imperfect SOTA solutions</a:t>
            </a:r>
            <a:endParaRPr sz="1200">
              <a:latin typeface="Courier New"/>
              <a:ea typeface="Courier New"/>
              <a:cs typeface="Courier New"/>
              <a:sym typeface="Courier New"/>
            </a:endParaRPr>
          </a:p>
        </p:txBody>
      </p:sp>
      <p:sp>
        <p:nvSpPr>
          <p:cNvPr id="268" name="Google Shape;268;p32"/>
          <p:cNvSpPr/>
          <p:nvPr/>
        </p:nvSpPr>
        <p:spPr>
          <a:xfrm>
            <a:off x="5578947" y="3002538"/>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 carefully designed user study</a:t>
            </a:r>
            <a:endParaRPr sz="1200">
              <a:latin typeface="Courier New"/>
              <a:ea typeface="Courier New"/>
              <a:cs typeface="Courier New"/>
              <a:sym typeface="Courier New"/>
            </a:endParaRPr>
          </a:p>
        </p:txBody>
      </p:sp>
      <p:sp>
        <p:nvSpPr>
          <p:cNvPr id="269" name="Google Shape;269;p32"/>
          <p:cNvSpPr/>
          <p:nvPr/>
        </p:nvSpPr>
        <p:spPr>
          <a:xfrm>
            <a:off x="3849144" y="3002538"/>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 novel solution</a:t>
            </a:r>
            <a:endParaRPr sz="1200">
              <a:latin typeface="Courier New"/>
              <a:ea typeface="Courier New"/>
              <a:cs typeface="Courier New"/>
              <a:sym typeface="Courier New"/>
            </a:endParaRPr>
          </a:p>
        </p:txBody>
      </p:sp>
      <p:sp>
        <p:nvSpPr>
          <p:cNvPr id="270" name="Google Shape;270;p32"/>
          <p:cNvSpPr/>
          <p:nvPr/>
        </p:nvSpPr>
        <p:spPr>
          <a:xfrm>
            <a:off x="7308750" y="3002538"/>
            <a:ext cx="1445700" cy="10197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An explanation why</a:t>
            </a:r>
            <a:endParaRPr sz="1200">
              <a:latin typeface="Courier New"/>
              <a:ea typeface="Courier New"/>
              <a:cs typeface="Courier New"/>
              <a:sym typeface="Courier New"/>
            </a:endParaRPr>
          </a:p>
        </p:txBody>
      </p:sp>
      <p:sp>
        <p:nvSpPr>
          <p:cNvPr id="271" name="Google Shape;2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EmoBalloon </a:t>
            </a:r>
            <a:endParaRPr/>
          </a:p>
        </p:txBody>
      </p:sp>
      <p:sp>
        <p:nvSpPr>
          <p:cNvPr id="277" name="Google Shape;277;p33"/>
          <p:cNvSpPr txBox="1"/>
          <p:nvPr/>
        </p:nvSpPr>
        <p:spPr>
          <a:xfrm>
            <a:off x="583150" y="829800"/>
            <a:ext cx="6884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EmoBalloon - Conveying Emotional Arousal in Text Chats with Speech Balloons. CHI 2022 - Best paper</a:t>
            </a:r>
            <a:endParaRPr/>
          </a:p>
        </p:txBody>
      </p:sp>
      <p:sp>
        <p:nvSpPr>
          <p:cNvPr id="278" name="Google Shape;278;p33"/>
          <p:cNvSpPr txBox="1"/>
          <p:nvPr/>
        </p:nvSpPr>
        <p:spPr>
          <a:xfrm>
            <a:off x="808325" y="35416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carefully designed user study: comparison against emoticon in terms of conveying emotional arousal</a:t>
            </a:r>
            <a:endParaRPr sz="800"/>
          </a:p>
        </p:txBody>
      </p:sp>
      <p:sp>
        <p:nvSpPr>
          <p:cNvPr id="279" name="Google Shape;279;p33"/>
          <p:cNvSpPr txBox="1"/>
          <p:nvPr/>
        </p:nvSpPr>
        <p:spPr>
          <a:xfrm>
            <a:off x="854150" y="29547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novel solution: using different shape of speech balloons to convey emotional arousal</a:t>
            </a:r>
            <a:endParaRPr sz="800"/>
          </a:p>
        </p:txBody>
      </p:sp>
      <p:sp>
        <p:nvSpPr>
          <p:cNvPr id="280" name="Google Shape;280;p33"/>
          <p:cNvSpPr txBox="1"/>
          <p:nvPr/>
        </p:nvSpPr>
        <p:spPr>
          <a:xfrm>
            <a:off x="854165" y="1568525"/>
            <a:ext cx="6388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well known problem in HCI: text chat misses out other paralinguistic cue in face-to-face communication such as voice tone, gesture, facial expressions. Making it hard to convey emotional expression</a:t>
            </a:r>
            <a:endParaRPr sz="800"/>
          </a:p>
        </p:txBody>
      </p:sp>
      <p:sp>
        <p:nvSpPr>
          <p:cNvPr id="281" name="Google Shape;281;p33"/>
          <p:cNvSpPr txBox="1"/>
          <p:nvPr/>
        </p:nvSpPr>
        <p:spPr>
          <a:xfrm>
            <a:off x="854150" y="23678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Limitations of existing techniques: emoticon can convey emotional valence, but does not convey emotional arousal well.</a:t>
            </a:r>
            <a:endParaRPr sz="800"/>
          </a:p>
        </p:txBody>
      </p:sp>
      <p:sp>
        <p:nvSpPr>
          <p:cNvPr id="282" name="Google Shape;282;p33"/>
          <p:cNvSpPr txBox="1"/>
          <p:nvPr/>
        </p:nvSpPr>
        <p:spPr>
          <a:xfrm>
            <a:off x="854150" y="41285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An explanation why does it work better: Using hypotheses</a:t>
            </a:r>
            <a:endParaRPr sz="800"/>
          </a:p>
        </p:txBody>
      </p:sp>
      <p:pic>
        <p:nvPicPr>
          <p:cNvPr id="283" name="Google Shape;283;p33"/>
          <p:cNvPicPr preferRelativeResize="0"/>
          <p:nvPr/>
        </p:nvPicPr>
        <p:blipFill>
          <a:blip r:embed="rId3">
            <a:alphaModFix/>
          </a:blip>
          <a:stretch>
            <a:fillRect/>
          </a:stretch>
        </p:blipFill>
        <p:spPr>
          <a:xfrm>
            <a:off x="217788" y="1511594"/>
            <a:ext cx="545949" cy="545949"/>
          </a:xfrm>
          <a:prstGeom prst="rect">
            <a:avLst/>
          </a:prstGeom>
          <a:noFill/>
          <a:ln>
            <a:noFill/>
          </a:ln>
        </p:spPr>
      </p:pic>
      <p:pic>
        <p:nvPicPr>
          <p:cNvPr id="284" name="Google Shape;284;p33"/>
          <p:cNvPicPr preferRelativeResize="0"/>
          <p:nvPr/>
        </p:nvPicPr>
        <p:blipFill>
          <a:blip r:embed="rId4">
            <a:alphaModFix/>
          </a:blip>
          <a:stretch>
            <a:fillRect/>
          </a:stretch>
        </p:blipFill>
        <p:spPr>
          <a:xfrm>
            <a:off x="204417" y="2088001"/>
            <a:ext cx="572690" cy="572700"/>
          </a:xfrm>
          <a:prstGeom prst="rect">
            <a:avLst/>
          </a:prstGeom>
          <a:noFill/>
          <a:ln>
            <a:noFill/>
          </a:ln>
        </p:spPr>
      </p:pic>
      <p:pic>
        <p:nvPicPr>
          <p:cNvPr id="285" name="Google Shape;285;p33"/>
          <p:cNvPicPr preferRelativeResize="0"/>
          <p:nvPr/>
        </p:nvPicPr>
        <p:blipFill>
          <a:blip r:embed="rId5">
            <a:alphaModFix/>
          </a:blip>
          <a:stretch>
            <a:fillRect/>
          </a:stretch>
        </p:blipFill>
        <p:spPr>
          <a:xfrm>
            <a:off x="127362" y="3356767"/>
            <a:ext cx="635150" cy="635150"/>
          </a:xfrm>
          <a:prstGeom prst="rect">
            <a:avLst/>
          </a:prstGeom>
          <a:noFill/>
          <a:ln>
            <a:noFill/>
          </a:ln>
        </p:spPr>
      </p:pic>
      <p:pic>
        <p:nvPicPr>
          <p:cNvPr id="286" name="Google Shape;286;p33"/>
          <p:cNvPicPr preferRelativeResize="0"/>
          <p:nvPr/>
        </p:nvPicPr>
        <p:blipFill>
          <a:blip r:embed="rId6">
            <a:alphaModFix/>
          </a:blip>
          <a:stretch>
            <a:fillRect/>
          </a:stretch>
        </p:blipFill>
        <p:spPr>
          <a:xfrm>
            <a:off x="173187" y="2691159"/>
            <a:ext cx="635150" cy="635150"/>
          </a:xfrm>
          <a:prstGeom prst="rect">
            <a:avLst/>
          </a:prstGeom>
          <a:noFill/>
          <a:ln>
            <a:noFill/>
          </a:ln>
        </p:spPr>
      </p:pic>
      <p:pic>
        <p:nvPicPr>
          <p:cNvPr id="287" name="Google Shape;287;p33"/>
          <p:cNvPicPr preferRelativeResize="0"/>
          <p:nvPr/>
        </p:nvPicPr>
        <p:blipFill>
          <a:blip r:embed="rId7">
            <a:alphaModFix/>
          </a:blip>
          <a:stretch>
            <a:fillRect/>
          </a:stretch>
        </p:blipFill>
        <p:spPr>
          <a:xfrm>
            <a:off x="204412" y="4022374"/>
            <a:ext cx="572700" cy="572700"/>
          </a:xfrm>
          <a:prstGeom prst="rect">
            <a:avLst/>
          </a:prstGeom>
          <a:noFill/>
          <a:ln>
            <a:noFill/>
          </a:ln>
        </p:spPr>
      </p:pic>
      <p:sp>
        <p:nvSpPr>
          <p:cNvPr id="288" name="Google Shape;28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constructive/artefact research contribution?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solidFill>
                  <a:srgbClr val="38761D"/>
                </a:solidFill>
              </a:rPr>
              <a:t>[O&amp;H’16]</a:t>
            </a:r>
            <a:r>
              <a:rPr b="1" lang="en"/>
              <a:t> Definition: </a:t>
            </a:r>
            <a:r>
              <a:rPr lang="en"/>
              <a:t>Constructive research is aimed at producing </a:t>
            </a:r>
            <a:r>
              <a:rPr b="1" lang="en"/>
              <a:t>understanding</a:t>
            </a:r>
            <a:r>
              <a:rPr lang="en"/>
              <a:t> about construction of an interactive artefact for some purpose in human use of computing  </a:t>
            </a:r>
            <a:endParaRPr/>
          </a:p>
          <a:p>
            <a:pPr indent="-304165" lvl="1" marL="914400" rtl="0" algn="l">
              <a:spcBef>
                <a:spcPts val="1200"/>
              </a:spcBef>
              <a:spcAft>
                <a:spcPts val="0"/>
              </a:spcAft>
              <a:buSzPct val="100000"/>
              <a:buChar char="○"/>
            </a:pPr>
            <a:r>
              <a:rPr lang="en"/>
              <a:t>No known solution</a:t>
            </a:r>
            <a:endParaRPr/>
          </a:p>
          <a:p>
            <a:pPr indent="-304165" lvl="1" marL="914400" rtl="0" algn="l">
              <a:spcBef>
                <a:spcPts val="0"/>
              </a:spcBef>
              <a:spcAft>
                <a:spcPts val="0"/>
              </a:spcAft>
              <a:buSzPct val="100000"/>
              <a:buChar char="○"/>
            </a:pPr>
            <a:r>
              <a:rPr lang="en"/>
              <a:t>partial , ineffective, or inefficient solution</a:t>
            </a:r>
            <a:endParaRPr/>
          </a:p>
          <a:p>
            <a:pPr indent="-304165" lvl="1" marL="914400" rtl="0" algn="l">
              <a:spcBef>
                <a:spcPts val="0"/>
              </a:spcBef>
              <a:spcAft>
                <a:spcPts val="0"/>
              </a:spcAft>
              <a:buSzPct val="100000"/>
              <a:buChar char="○"/>
            </a:pPr>
            <a:r>
              <a:rPr lang="en"/>
              <a:t>Insufficient knowledge or resources for implementation or deployment  </a:t>
            </a:r>
            <a:endParaRPr/>
          </a:p>
          <a:p>
            <a:pPr indent="0" lvl="0" marL="0" rtl="0" algn="l">
              <a:spcBef>
                <a:spcPts val="1200"/>
              </a:spcBef>
              <a:spcAft>
                <a:spcPts val="0"/>
              </a:spcAft>
              <a:buNone/>
            </a:pPr>
            <a:r>
              <a:rPr b="1" lang="en">
                <a:solidFill>
                  <a:srgbClr val="38761D"/>
                </a:solidFill>
              </a:rPr>
              <a:t>[O&amp;H’16]</a:t>
            </a:r>
            <a:r>
              <a:rPr b="1" lang="en"/>
              <a:t> Examples: </a:t>
            </a:r>
            <a:r>
              <a:rPr lang="en"/>
              <a:t>Interactive systems/applications, interaction techniques, input devices, sensors, UI/Interaction/Concept/[</a:t>
            </a:r>
            <a:r>
              <a:rPr lang="en">
                <a:solidFill>
                  <a:srgbClr val="980000"/>
                </a:solidFill>
              </a:rPr>
              <a:t>Process</a:t>
            </a:r>
            <a:r>
              <a:rPr lang="en">
                <a:solidFill>
                  <a:srgbClr val="666666"/>
                </a:solidFill>
              </a:rPr>
              <a:t>] </a:t>
            </a:r>
            <a:r>
              <a:rPr lang="en"/>
              <a:t>design. </a:t>
            </a:r>
            <a:endParaRPr b="1"/>
          </a:p>
          <a:p>
            <a:pPr indent="0" lvl="0" marL="0" rtl="0" algn="l">
              <a:spcBef>
                <a:spcPts val="1200"/>
              </a:spcBef>
              <a:spcAft>
                <a:spcPts val="0"/>
              </a:spcAft>
              <a:buNone/>
            </a:pPr>
            <a:r>
              <a:rPr b="1" lang="en">
                <a:solidFill>
                  <a:srgbClr val="0000FF"/>
                </a:solidFill>
              </a:rPr>
              <a:t>[Wob’12] </a:t>
            </a:r>
            <a:r>
              <a:rPr b="1" lang="en"/>
              <a:t>Definition: </a:t>
            </a:r>
            <a:r>
              <a:rPr lang="en"/>
              <a:t>Artifact contributions arise from generative design-driven activities (invention). New knowledge is embedded in and manifested by artifacts and the supporting materials that describe them.  </a:t>
            </a:r>
            <a:endParaRPr/>
          </a:p>
          <a:p>
            <a:pPr indent="0" lvl="0" marL="0" rtl="0" algn="l">
              <a:spcBef>
                <a:spcPts val="1200"/>
              </a:spcBef>
              <a:spcAft>
                <a:spcPts val="1200"/>
              </a:spcAft>
              <a:buNone/>
            </a:pPr>
            <a:r>
              <a:rPr b="1" lang="en">
                <a:solidFill>
                  <a:srgbClr val="0000FF"/>
                </a:solidFill>
              </a:rPr>
              <a:t>[Wob’12] </a:t>
            </a:r>
            <a:r>
              <a:rPr b="1" lang="en"/>
              <a:t>Examples: </a:t>
            </a:r>
            <a:r>
              <a:rPr lang="en"/>
              <a:t>new systems, architectures, tools, toolkits, techniques, sketches, mockups, environments </a:t>
            </a:r>
            <a:endParaRPr/>
          </a:p>
        </p:txBody>
      </p:sp>
      <p:sp>
        <p:nvSpPr>
          <p:cNvPr id="75" name="Google Shape;7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EmoBalloon </a:t>
            </a:r>
            <a:endParaRPr/>
          </a:p>
        </p:txBody>
      </p:sp>
      <p:sp>
        <p:nvSpPr>
          <p:cNvPr id="294" name="Google Shape;294;p34"/>
          <p:cNvSpPr txBox="1"/>
          <p:nvPr/>
        </p:nvSpPr>
        <p:spPr>
          <a:xfrm>
            <a:off x="583150" y="829800"/>
            <a:ext cx="6884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EmoBalloon - Conveying Emotional Arousal in Text Chats with Speech Balloons. CHI 2022 - Best paper</a:t>
            </a:r>
            <a:endParaRPr/>
          </a:p>
        </p:txBody>
      </p:sp>
      <p:sp>
        <p:nvSpPr>
          <p:cNvPr id="295" name="Google Shape;295;p34"/>
          <p:cNvSpPr txBox="1"/>
          <p:nvPr/>
        </p:nvSpPr>
        <p:spPr>
          <a:xfrm>
            <a:off x="808325" y="35416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carefully designed user study: comparison against emoticon in terms of conveying emotional arousal</a:t>
            </a:r>
            <a:endParaRPr sz="800"/>
          </a:p>
        </p:txBody>
      </p:sp>
      <p:sp>
        <p:nvSpPr>
          <p:cNvPr id="296" name="Google Shape;296;p34"/>
          <p:cNvSpPr txBox="1"/>
          <p:nvPr/>
        </p:nvSpPr>
        <p:spPr>
          <a:xfrm>
            <a:off x="854150" y="29547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novel solution: using different shape of speech balloons to convey emotional arousal</a:t>
            </a:r>
            <a:endParaRPr sz="800"/>
          </a:p>
        </p:txBody>
      </p:sp>
      <p:sp>
        <p:nvSpPr>
          <p:cNvPr id="297" name="Google Shape;297;p34"/>
          <p:cNvSpPr txBox="1"/>
          <p:nvPr/>
        </p:nvSpPr>
        <p:spPr>
          <a:xfrm>
            <a:off x="854165" y="1568525"/>
            <a:ext cx="6388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 well known problem in HCI: text chat misses out other paralinguistic cue in face-to-face communication such as voice tone, </a:t>
            </a:r>
            <a:r>
              <a:rPr lang="en" sz="1200">
                <a:solidFill>
                  <a:schemeClr val="dk2"/>
                </a:solidFill>
              </a:rPr>
              <a:t>gesture</a:t>
            </a:r>
            <a:r>
              <a:rPr lang="en" sz="1200">
                <a:solidFill>
                  <a:schemeClr val="dk2"/>
                </a:solidFill>
              </a:rPr>
              <a:t>, </a:t>
            </a:r>
            <a:r>
              <a:rPr lang="en" sz="1200">
                <a:solidFill>
                  <a:schemeClr val="dk2"/>
                </a:solidFill>
              </a:rPr>
              <a:t>facial</a:t>
            </a:r>
            <a:r>
              <a:rPr lang="en" sz="1200">
                <a:solidFill>
                  <a:schemeClr val="dk2"/>
                </a:solidFill>
              </a:rPr>
              <a:t> expressions. Making it hard to convey emotional expression</a:t>
            </a:r>
            <a:endParaRPr sz="800"/>
          </a:p>
        </p:txBody>
      </p:sp>
      <p:sp>
        <p:nvSpPr>
          <p:cNvPr id="298" name="Google Shape;298;p34"/>
          <p:cNvSpPr txBox="1"/>
          <p:nvPr/>
        </p:nvSpPr>
        <p:spPr>
          <a:xfrm>
            <a:off x="854150" y="2367825"/>
            <a:ext cx="52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Limitations of existing techniques: emoticon can convey emotional valence, but does not convey emotional arousal well.</a:t>
            </a:r>
            <a:endParaRPr sz="800"/>
          </a:p>
        </p:txBody>
      </p:sp>
      <p:sp>
        <p:nvSpPr>
          <p:cNvPr id="299" name="Google Shape;299;p34"/>
          <p:cNvSpPr txBox="1"/>
          <p:nvPr/>
        </p:nvSpPr>
        <p:spPr>
          <a:xfrm>
            <a:off x="854150" y="4128525"/>
            <a:ext cx="524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An explanation why does it work better: Using hypotheses</a:t>
            </a:r>
            <a:endParaRPr sz="800"/>
          </a:p>
        </p:txBody>
      </p:sp>
      <p:pic>
        <p:nvPicPr>
          <p:cNvPr id="300" name="Google Shape;300;p34"/>
          <p:cNvPicPr preferRelativeResize="0"/>
          <p:nvPr/>
        </p:nvPicPr>
        <p:blipFill>
          <a:blip r:embed="rId3">
            <a:alphaModFix/>
          </a:blip>
          <a:stretch>
            <a:fillRect/>
          </a:stretch>
        </p:blipFill>
        <p:spPr>
          <a:xfrm>
            <a:off x="217788" y="1511594"/>
            <a:ext cx="545949" cy="545949"/>
          </a:xfrm>
          <a:prstGeom prst="rect">
            <a:avLst/>
          </a:prstGeom>
          <a:noFill/>
          <a:ln>
            <a:noFill/>
          </a:ln>
        </p:spPr>
      </p:pic>
      <p:pic>
        <p:nvPicPr>
          <p:cNvPr id="301" name="Google Shape;301;p34"/>
          <p:cNvPicPr preferRelativeResize="0"/>
          <p:nvPr/>
        </p:nvPicPr>
        <p:blipFill>
          <a:blip r:embed="rId4">
            <a:alphaModFix/>
          </a:blip>
          <a:stretch>
            <a:fillRect/>
          </a:stretch>
        </p:blipFill>
        <p:spPr>
          <a:xfrm>
            <a:off x="204417" y="2088001"/>
            <a:ext cx="572690" cy="572700"/>
          </a:xfrm>
          <a:prstGeom prst="rect">
            <a:avLst/>
          </a:prstGeom>
          <a:noFill/>
          <a:ln>
            <a:noFill/>
          </a:ln>
        </p:spPr>
      </p:pic>
      <p:pic>
        <p:nvPicPr>
          <p:cNvPr id="302" name="Google Shape;302;p34"/>
          <p:cNvPicPr preferRelativeResize="0"/>
          <p:nvPr/>
        </p:nvPicPr>
        <p:blipFill>
          <a:blip r:embed="rId5">
            <a:alphaModFix/>
          </a:blip>
          <a:stretch>
            <a:fillRect/>
          </a:stretch>
        </p:blipFill>
        <p:spPr>
          <a:xfrm>
            <a:off x="127362" y="3356767"/>
            <a:ext cx="635150" cy="635150"/>
          </a:xfrm>
          <a:prstGeom prst="rect">
            <a:avLst/>
          </a:prstGeom>
          <a:noFill/>
          <a:ln>
            <a:noFill/>
          </a:ln>
        </p:spPr>
      </p:pic>
      <p:pic>
        <p:nvPicPr>
          <p:cNvPr id="303" name="Google Shape;303;p34"/>
          <p:cNvPicPr preferRelativeResize="0"/>
          <p:nvPr/>
        </p:nvPicPr>
        <p:blipFill>
          <a:blip r:embed="rId6">
            <a:alphaModFix/>
          </a:blip>
          <a:stretch>
            <a:fillRect/>
          </a:stretch>
        </p:blipFill>
        <p:spPr>
          <a:xfrm>
            <a:off x="173187" y="2691159"/>
            <a:ext cx="635150" cy="635150"/>
          </a:xfrm>
          <a:prstGeom prst="rect">
            <a:avLst/>
          </a:prstGeom>
          <a:noFill/>
          <a:ln>
            <a:noFill/>
          </a:ln>
        </p:spPr>
      </p:pic>
      <p:pic>
        <p:nvPicPr>
          <p:cNvPr id="304" name="Google Shape;304;p34"/>
          <p:cNvPicPr preferRelativeResize="0"/>
          <p:nvPr/>
        </p:nvPicPr>
        <p:blipFill>
          <a:blip r:embed="rId7">
            <a:alphaModFix/>
          </a:blip>
          <a:stretch>
            <a:fillRect/>
          </a:stretch>
        </p:blipFill>
        <p:spPr>
          <a:xfrm>
            <a:off x="204412" y="4022374"/>
            <a:ext cx="572700" cy="572700"/>
          </a:xfrm>
          <a:prstGeom prst="rect">
            <a:avLst/>
          </a:prstGeom>
          <a:noFill/>
          <a:ln>
            <a:noFill/>
          </a:ln>
        </p:spPr>
      </p:pic>
      <p:pic>
        <p:nvPicPr>
          <p:cNvPr id="305" name="Google Shape;305;p34"/>
          <p:cNvPicPr preferRelativeResize="0"/>
          <p:nvPr/>
        </p:nvPicPr>
        <p:blipFill>
          <a:blip r:embed="rId8">
            <a:alphaModFix/>
          </a:blip>
          <a:stretch>
            <a:fillRect/>
          </a:stretch>
        </p:blipFill>
        <p:spPr>
          <a:xfrm>
            <a:off x="6338200" y="1239775"/>
            <a:ext cx="2586690" cy="2476075"/>
          </a:xfrm>
          <a:prstGeom prst="rect">
            <a:avLst/>
          </a:prstGeom>
          <a:noFill/>
          <a:ln>
            <a:noFill/>
          </a:ln>
        </p:spPr>
      </p:pic>
      <p:pic>
        <p:nvPicPr>
          <p:cNvPr id="306" name="Google Shape;306;p34"/>
          <p:cNvPicPr preferRelativeResize="0"/>
          <p:nvPr/>
        </p:nvPicPr>
        <p:blipFill>
          <a:blip r:embed="rId9">
            <a:alphaModFix/>
          </a:blip>
          <a:stretch>
            <a:fillRect/>
          </a:stretch>
        </p:blipFill>
        <p:spPr>
          <a:xfrm>
            <a:off x="4910000" y="2732050"/>
            <a:ext cx="4145550" cy="2103347"/>
          </a:xfrm>
          <a:prstGeom prst="rect">
            <a:avLst/>
          </a:prstGeom>
          <a:noFill/>
          <a:ln>
            <a:noFill/>
          </a:ln>
        </p:spPr>
      </p:pic>
      <p:sp>
        <p:nvSpPr>
          <p:cNvPr id="307" name="Google Shape;307;p34"/>
          <p:cNvSpPr/>
          <p:nvPr/>
        </p:nvSpPr>
        <p:spPr>
          <a:xfrm>
            <a:off x="5294950" y="3269675"/>
            <a:ext cx="1611000" cy="11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64</a:t>
            </a:r>
            <a:r>
              <a:rPr lang="en" sz="1200"/>
              <a:t> participants </a:t>
            </a:r>
            <a:r>
              <a:rPr lang="en" sz="1200"/>
              <a:t>divided</a:t>
            </a:r>
            <a:r>
              <a:rPr lang="en" sz="1200"/>
              <a:t> into 32 pairs and put into 3 groups to compare between-subjects</a:t>
            </a:r>
            <a:endParaRPr sz="1200"/>
          </a:p>
        </p:txBody>
      </p:sp>
      <p:sp>
        <p:nvSpPr>
          <p:cNvPr id="308" name="Google Shape;30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2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5"/>
          <p:cNvSpPr/>
          <p:nvPr/>
        </p:nvSpPr>
        <p:spPr>
          <a:xfrm>
            <a:off x="1526300" y="3252725"/>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4" name="Google Shape;314;p35"/>
          <p:cNvSpPr/>
          <p:nvPr/>
        </p:nvSpPr>
        <p:spPr>
          <a:xfrm>
            <a:off x="3933885" y="200315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5" name="Google Shape;315;p35"/>
          <p:cNvSpPr/>
          <p:nvPr/>
        </p:nvSpPr>
        <p:spPr>
          <a:xfrm>
            <a:off x="3933875" y="347380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6" name="Google Shape;316;p35"/>
          <p:cNvSpPr/>
          <p:nvPr/>
        </p:nvSpPr>
        <p:spPr>
          <a:xfrm>
            <a:off x="7256075" y="200315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7" name="Google Shape;317;p35"/>
          <p:cNvSpPr/>
          <p:nvPr/>
        </p:nvSpPr>
        <p:spPr>
          <a:xfrm rot="-5400000">
            <a:off x="3289775" y="3695375"/>
            <a:ext cx="97800" cy="1190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8" name="Google Shape;318;p35"/>
          <p:cNvSpPr/>
          <p:nvPr/>
        </p:nvSpPr>
        <p:spPr>
          <a:xfrm rot="-5400000">
            <a:off x="5593550" y="1212150"/>
            <a:ext cx="97800" cy="1190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19" name="Google Shape;3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Workflow of a “be the best” interaction technique</a:t>
            </a:r>
            <a:endParaRPr/>
          </a:p>
        </p:txBody>
      </p:sp>
      <p:grpSp>
        <p:nvGrpSpPr>
          <p:cNvPr id="320" name="Google Shape;320;p35"/>
          <p:cNvGrpSpPr/>
          <p:nvPr/>
        </p:nvGrpSpPr>
        <p:grpSpPr>
          <a:xfrm>
            <a:off x="1303075" y="1984200"/>
            <a:ext cx="1618500" cy="1556675"/>
            <a:chOff x="1303075" y="1984200"/>
            <a:chExt cx="1618500" cy="1556675"/>
          </a:xfrm>
        </p:grpSpPr>
        <p:sp>
          <p:nvSpPr>
            <p:cNvPr id="321" name="Google Shape;321;p35"/>
            <p:cNvSpPr/>
            <p:nvPr/>
          </p:nvSpPr>
          <p:spPr>
            <a:xfrm>
              <a:off x="1526300" y="1984200"/>
              <a:ext cx="102300" cy="98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322" name="Google Shape;322;p35"/>
            <p:cNvSpPr/>
            <p:nvPr/>
          </p:nvSpPr>
          <p:spPr>
            <a:xfrm>
              <a:off x="1303075" y="2648075"/>
              <a:ext cx="1618500" cy="8928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Run pilot studies</a:t>
              </a:r>
              <a:endParaRPr>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grpSp>
      <p:sp>
        <p:nvSpPr>
          <p:cNvPr id="323" name="Google Shape;323;p35"/>
          <p:cNvSpPr/>
          <p:nvPr/>
        </p:nvSpPr>
        <p:spPr>
          <a:xfrm>
            <a:off x="1303075" y="3806275"/>
            <a:ext cx="1618500" cy="8928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Literature review</a:t>
            </a:r>
            <a:endParaRPr>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324" name="Google Shape;324;p35"/>
          <p:cNvSpPr/>
          <p:nvPr/>
        </p:nvSpPr>
        <p:spPr>
          <a:xfrm>
            <a:off x="3697750" y="3844175"/>
            <a:ext cx="1673100" cy="939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Design formal study</a:t>
            </a:r>
            <a:endParaRPr>
              <a:latin typeface="Courier New"/>
              <a:ea typeface="Courier New"/>
              <a:cs typeface="Courier New"/>
              <a:sym typeface="Courier New"/>
            </a:endParaRPr>
          </a:p>
        </p:txBody>
      </p:sp>
      <p:sp>
        <p:nvSpPr>
          <p:cNvPr id="325" name="Google Shape;325;p35"/>
          <p:cNvSpPr/>
          <p:nvPr/>
        </p:nvSpPr>
        <p:spPr>
          <a:xfrm>
            <a:off x="3599025" y="2657850"/>
            <a:ext cx="1716000" cy="981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Conduct formal study with small pool</a:t>
            </a:r>
            <a:endParaRPr>
              <a:latin typeface="Courier New"/>
              <a:ea typeface="Courier New"/>
              <a:cs typeface="Courier New"/>
              <a:sym typeface="Courier New"/>
            </a:endParaRPr>
          </a:p>
        </p:txBody>
      </p:sp>
      <p:sp>
        <p:nvSpPr>
          <p:cNvPr id="326" name="Google Shape;326;p35"/>
          <p:cNvSpPr/>
          <p:nvPr/>
        </p:nvSpPr>
        <p:spPr>
          <a:xfrm>
            <a:off x="3599025" y="1360950"/>
            <a:ext cx="1771800" cy="8928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Finish formal study with bigger pool</a:t>
            </a:r>
            <a:endParaRPr>
              <a:latin typeface="Courier New"/>
              <a:ea typeface="Courier New"/>
              <a:cs typeface="Courier New"/>
              <a:sym typeface="Courier New"/>
            </a:endParaRPr>
          </a:p>
        </p:txBody>
      </p:sp>
      <p:sp>
        <p:nvSpPr>
          <p:cNvPr id="327" name="Google Shape;327;p35"/>
          <p:cNvSpPr/>
          <p:nvPr/>
        </p:nvSpPr>
        <p:spPr>
          <a:xfrm>
            <a:off x="6049525" y="1360950"/>
            <a:ext cx="1618500" cy="8928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Analyze results</a:t>
            </a:r>
            <a:endParaRPr>
              <a:latin typeface="Courier New"/>
              <a:ea typeface="Courier New"/>
              <a:cs typeface="Courier New"/>
              <a:sym typeface="Courier New"/>
            </a:endParaRPr>
          </a:p>
        </p:txBody>
      </p:sp>
      <p:sp>
        <p:nvSpPr>
          <p:cNvPr id="328" name="Google Shape;328;p35"/>
          <p:cNvSpPr/>
          <p:nvPr/>
        </p:nvSpPr>
        <p:spPr>
          <a:xfrm>
            <a:off x="6049525" y="2701950"/>
            <a:ext cx="1618500" cy="892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Write paper</a:t>
            </a:r>
            <a:endParaRPr>
              <a:latin typeface="Courier New"/>
              <a:ea typeface="Courier New"/>
              <a:cs typeface="Courier New"/>
              <a:sym typeface="Courier New"/>
            </a:endParaRPr>
          </a:p>
        </p:txBody>
      </p:sp>
      <p:sp>
        <p:nvSpPr>
          <p:cNvPr id="329" name="Google Shape;329;p35"/>
          <p:cNvSpPr txBox="1"/>
          <p:nvPr/>
        </p:nvSpPr>
        <p:spPr>
          <a:xfrm>
            <a:off x="-1208225" y="216900"/>
            <a:ext cx="53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0" name="Google Shape;330;p35"/>
          <p:cNvSpPr/>
          <p:nvPr/>
        </p:nvSpPr>
        <p:spPr>
          <a:xfrm>
            <a:off x="1303075" y="1360950"/>
            <a:ext cx="1618500" cy="8928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Ideation</a:t>
            </a:r>
            <a:endParaRPr>
              <a:latin typeface="Courier New"/>
              <a:ea typeface="Courier New"/>
              <a:cs typeface="Courier New"/>
              <a:sym typeface="Courier New"/>
            </a:endParaRPr>
          </a:p>
        </p:txBody>
      </p:sp>
      <p:sp>
        <p:nvSpPr>
          <p:cNvPr id="331" name="Google Shape;331;p35"/>
          <p:cNvSpPr/>
          <p:nvPr/>
        </p:nvSpPr>
        <p:spPr>
          <a:xfrm flipH="1">
            <a:off x="63175" y="870450"/>
            <a:ext cx="1771800" cy="985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lang="en" sz="900">
                <a:latin typeface="Courier New"/>
                <a:ea typeface="Courier New"/>
                <a:cs typeface="Courier New"/>
                <a:sym typeface="Courier New"/>
              </a:rPr>
              <a:t>Can chat balloons be used to express emotion arousal in text chats?</a:t>
            </a:r>
            <a:endParaRPr sz="900">
              <a:latin typeface="Courier New"/>
              <a:ea typeface="Courier New"/>
              <a:cs typeface="Courier New"/>
              <a:sym typeface="Courier New"/>
            </a:endParaRPr>
          </a:p>
        </p:txBody>
      </p:sp>
      <p:sp>
        <p:nvSpPr>
          <p:cNvPr id="332" name="Google Shape;332;p35"/>
          <p:cNvSpPr/>
          <p:nvPr/>
        </p:nvSpPr>
        <p:spPr>
          <a:xfrm flipH="1" rot="-701845">
            <a:off x="-246605" y="2170415"/>
            <a:ext cx="1948772" cy="1090646"/>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How to design balloons that convey emotion arousal better? </a:t>
            </a:r>
            <a:endParaRPr sz="1000">
              <a:latin typeface="Courier New"/>
              <a:ea typeface="Courier New"/>
              <a:cs typeface="Courier New"/>
              <a:sym typeface="Courier New"/>
            </a:endParaRPr>
          </a:p>
        </p:txBody>
      </p:sp>
      <p:sp>
        <p:nvSpPr>
          <p:cNvPr id="333" name="Google Shape;333;p35"/>
          <p:cNvSpPr/>
          <p:nvPr/>
        </p:nvSpPr>
        <p:spPr>
          <a:xfrm>
            <a:off x="2076450" y="3039538"/>
            <a:ext cx="1904400" cy="1018800"/>
          </a:xfrm>
          <a:prstGeom prst="cloudCallout">
            <a:avLst>
              <a:gd fmla="val -17062" name="adj1"/>
              <a:gd fmla="val 77985"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What are the techniques being used to express emotions in </a:t>
            </a:r>
            <a:r>
              <a:rPr lang="en" sz="1000">
                <a:solidFill>
                  <a:schemeClr val="dk1"/>
                </a:solidFill>
                <a:latin typeface="Courier New"/>
                <a:ea typeface="Courier New"/>
                <a:cs typeface="Courier New"/>
                <a:sym typeface="Courier New"/>
              </a:rPr>
              <a:t>text chats?</a:t>
            </a:r>
            <a:endParaRPr sz="1000">
              <a:latin typeface="Courier New"/>
              <a:ea typeface="Courier New"/>
              <a:cs typeface="Courier New"/>
              <a:sym typeface="Courier New"/>
            </a:endParaRPr>
          </a:p>
        </p:txBody>
      </p:sp>
      <p:sp>
        <p:nvSpPr>
          <p:cNvPr id="334" name="Google Shape;334;p35"/>
          <p:cNvSpPr/>
          <p:nvPr/>
        </p:nvSpPr>
        <p:spPr>
          <a:xfrm>
            <a:off x="5101225" y="3383350"/>
            <a:ext cx="2566800" cy="1166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Comparisons of sender and receiver’s perceived arousal and valence between emoticons and proposed techniques</a:t>
            </a:r>
            <a:endParaRPr sz="1000">
              <a:latin typeface="Courier New"/>
              <a:ea typeface="Courier New"/>
              <a:cs typeface="Courier New"/>
              <a:sym typeface="Courier New"/>
            </a:endParaRPr>
          </a:p>
        </p:txBody>
      </p:sp>
      <p:sp>
        <p:nvSpPr>
          <p:cNvPr id="335" name="Google Shape;335;p35"/>
          <p:cNvSpPr/>
          <p:nvPr/>
        </p:nvSpPr>
        <p:spPr>
          <a:xfrm>
            <a:off x="2366600" y="216900"/>
            <a:ext cx="2566800" cy="1166700"/>
          </a:xfrm>
          <a:prstGeom prst="cloudCallout">
            <a:avLst>
              <a:gd fmla="val -31194" name="adj1"/>
              <a:gd fmla="val 162362"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Crowd-source to confirm their hypothesis of text balloon conveying emotional arousal </a:t>
            </a:r>
            <a:endParaRPr sz="1000">
              <a:latin typeface="Courier New"/>
              <a:ea typeface="Courier New"/>
              <a:cs typeface="Courier New"/>
              <a:sym typeface="Courier New"/>
            </a:endParaRPr>
          </a:p>
        </p:txBody>
      </p:sp>
      <p:sp>
        <p:nvSpPr>
          <p:cNvPr id="336" name="Google Shape;336;p35"/>
          <p:cNvSpPr/>
          <p:nvPr/>
        </p:nvSpPr>
        <p:spPr>
          <a:xfrm>
            <a:off x="7256075" y="445025"/>
            <a:ext cx="1836000" cy="1018800"/>
          </a:xfrm>
          <a:prstGeom prst="cloudCallout">
            <a:avLst>
              <a:gd fmla="val -31404" name="adj1"/>
              <a:gd fmla="val 100753" name="adj2"/>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000">
                <a:latin typeface="Courier New"/>
                <a:ea typeface="Courier New"/>
                <a:cs typeface="Courier New"/>
                <a:sym typeface="Courier New"/>
              </a:rPr>
              <a:t>Using ANOVA to analyse data </a:t>
            </a:r>
            <a:r>
              <a:rPr lang="en" sz="1000">
                <a:latin typeface="Courier New"/>
                <a:ea typeface="Courier New"/>
                <a:cs typeface="Courier New"/>
                <a:sym typeface="Courier New"/>
              </a:rPr>
              <a:t>quantitatively</a:t>
            </a:r>
            <a:r>
              <a:rPr lang="en" sz="1000">
                <a:latin typeface="Courier New"/>
                <a:ea typeface="Courier New"/>
                <a:cs typeface="Courier New"/>
                <a:sym typeface="Courier New"/>
              </a:rPr>
              <a:t>, </a:t>
            </a:r>
            <a:endParaRPr sz="1000">
              <a:latin typeface="Courier New"/>
              <a:ea typeface="Courier New"/>
              <a:cs typeface="Courier New"/>
              <a:sym typeface="Courier New"/>
            </a:endParaRPr>
          </a:p>
        </p:txBody>
      </p:sp>
      <p:sp>
        <p:nvSpPr>
          <p:cNvPr id="337" name="Google Shape;33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4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3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311700" y="268537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https://pollev.com/szhao168</a:t>
            </a:r>
            <a:endParaRPr/>
          </a:p>
          <a:p>
            <a:pPr indent="0" lvl="0" marL="0" rtl="0" algn="ctr">
              <a:spcBef>
                <a:spcPts val="0"/>
              </a:spcBef>
              <a:spcAft>
                <a:spcPts val="0"/>
              </a:spcAft>
              <a:buNone/>
            </a:pPr>
            <a:r>
              <a:rPr lang="en"/>
              <a:t>Q2</a:t>
            </a:r>
            <a:endParaRPr/>
          </a:p>
        </p:txBody>
      </p:sp>
      <p:sp>
        <p:nvSpPr>
          <p:cNvPr id="343" name="Google Shape;34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36"/>
          <p:cNvPicPr preferRelativeResize="0"/>
          <p:nvPr/>
        </p:nvPicPr>
        <p:blipFill>
          <a:blip r:embed="rId4">
            <a:alphaModFix/>
          </a:blip>
          <a:stretch>
            <a:fillRect/>
          </a:stretch>
        </p:blipFill>
        <p:spPr>
          <a:xfrm>
            <a:off x="1976713" y="1334401"/>
            <a:ext cx="5190573" cy="84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0" name="Google Shape;35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1" name="Google Shape;35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Interactive Systems/Toolkits</a:t>
            </a:r>
            <a:endParaRPr/>
          </a:p>
        </p:txBody>
      </p:sp>
      <p:sp>
        <p:nvSpPr>
          <p:cNvPr id="358" name="Google Shape;35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System </a:t>
            </a:r>
            <a:endParaRPr/>
          </a:p>
        </p:txBody>
      </p:sp>
      <p:sp>
        <p:nvSpPr>
          <p:cNvPr id="364" name="Google Shape;364;p39"/>
          <p:cNvSpPr txBox="1"/>
          <p:nvPr>
            <p:ph idx="1" type="body"/>
          </p:nvPr>
        </p:nvSpPr>
        <p:spPr>
          <a:xfrm>
            <a:off x="311700" y="1152475"/>
            <a:ext cx="3919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Definition: </a:t>
            </a:r>
            <a:r>
              <a:rPr lang="en" sz="1600">
                <a:solidFill>
                  <a:schemeClr val="dk1"/>
                </a:solidFill>
              </a:rPr>
              <a:t>Interactive systems </a:t>
            </a:r>
            <a:r>
              <a:rPr lang="en" sz="1600">
                <a:solidFill>
                  <a:srgbClr val="980000"/>
                </a:solidFill>
              </a:rPr>
              <a:t>combine multiple technical components of hardware, algorithms, artificial and human intelligence, and interaction techniques</a:t>
            </a:r>
            <a:r>
              <a:rPr lang="en" sz="1600">
                <a:solidFill>
                  <a:schemeClr val="dk1"/>
                </a:solidFill>
              </a:rPr>
              <a:t> to accomplish specific “complex” tasks.  </a:t>
            </a:r>
            <a:br>
              <a:rPr lang="en" sz="1600">
                <a:solidFill>
                  <a:schemeClr val="dk1"/>
                </a:solidFill>
              </a:rPr>
            </a:br>
            <a:endParaRPr sz="1600">
              <a:solidFill>
                <a:schemeClr val="dk1"/>
              </a:solidFill>
            </a:endParaRPr>
          </a:p>
          <a:p>
            <a:pPr indent="0" lvl="0" marL="0" rtl="0" algn="l">
              <a:spcBef>
                <a:spcPts val="1200"/>
              </a:spcBef>
              <a:spcAft>
                <a:spcPts val="1200"/>
              </a:spcAft>
              <a:buNone/>
            </a:pPr>
            <a:r>
              <a:rPr lang="en" sz="1600">
                <a:solidFill>
                  <a:schemeClr val="dk1"/>
                </a:solidFill>
              </a:rPr>
              <a:t>Example: SandCanvas (an interactive system for sand animation) </a:t>
            </a:r>
            <a:endParaRPr sz="1600">
              <a:solidFill>
                <a:schemeClr val="dk1"/>
              </a:solidFill>
            </a:endParaRPr>
          </a:p>
        </p:txBody>
      </p:sp>
      <p:pic>
        <p:nvPicPr>
          <p:cNvPr descr="Inspired by this medium, we have developed a new multitouch digital artistic medium named SandCanvas that simplifies the creation of sand animations. SandCanvas also goes beyond traditional sand animation with tools for mixing sand animation with video and replicating recorded free-form hand gestures.&#10;&#10;SandCanvas was developed in NUS HCI Lab, by Rubaiat Habib and Chris Chua, under the supervision of Dr. Shengdong Zhao, Dr. Richard C. Davis and Dr. Low Kok Lim.&#10;&#10;&#10;http://sandcanvas.com/" id="365" name="Google Shape;365;p39" title="SandCanvas: Short Version">
            <a:hlinkClick r:id="rId3"/>
          </p:cNvPr>
          <p:cNvPicPr preferRelativeResize="0"/>
          <p:nvPr/>
        </p:nvPicPr>
        <p:blipFill>
          <a:blip r:embed="rId4">
            <a:alphaModFix/>
          </a:blip>
          <a:stretch>
            <a:fillRect/>
          </a:stretch>
        </p:blipFill>
        <p:spPr>
          <a:xfrm>
            <a:off x="4148900" y="1281531"/>
            <a:ext cx="4383125" cy="3287344"/>
          </a:xfrm>
          <a:prstGeom prst="rect">
            <a:avLst/>
          </a:prstGeom>
          <a:noFill/>
          <a:ln>
            <a:noFill/>
          </a:ln>
        </p:spPr>
      </p:pic>
      <p:sp>
        <p:nvSpPr>
          <p:cNvPr id="366" name="Google Shape;36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Toolkit </a:t>
            </a:r>
            <a:endParaRPr/>
          </a:p>
        </p:txBody>
      </p:sp>
      <p:sp>
        <p:nvSpPr>
          <p:cNvPr id="372" name="Google Shape;372;p40"/>
          <p:cNvSpPr txBox="1"/>
          <p:nvPr>
            <p:ph idx="1" type="body"/>
          </p:nvPr>
        </p:nvSpPr>
        <p:spPr>
          <a:xfrm>
            <a:off x="311700" y="1152475"/>
            <a:ext cx="3544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Definition</a:t>
            </a:r>
            <a:r>
              <a:rPr lang="en"/>
              <a:t>: </a:t>
            </a:r>
            <a:r>
              <a:rPr lang="en">
                <a:solidFill>
                  <a:schemeClr val="dk1"/>
                </a:solidFill>
              </a:rPr>
              <a:t>Generative platforms </a:t>
            </a:r>
            <a:r>
              <a:rPr lang="en">
                <a:solidFill>
                  <a:schemeClr val="dk1"/>
                </a:solidFill>
              </a:rPr>
              <a:t>encapsulate </a:t>
            </a:r>
            <a:r>
              <a:rPr lang="en">
                <a:solidFill>
                  <a:srgbClr val="980000"/>
                </a:solidFill>
              </a:rPr>
              <a:t>interface design concepts</a:t>
            </a:r>
            <a:r>
              <a:rPr lang="en">
                <a:solidFill>
                  <a:schemeClr val="dk1"/>
                </a:solidFill>
              </a:rPr>
              <a:t>, including widget sets, interface builders, and development environments for designers and programmers to </a:t>
            </a:r>
            <a:r>
              <a:rPr lang="en">
                <a:solidFill>
                  <a:schemeClr val="dk1"/>
                </a:solidFill>
              </a:rPr>
              <a:t>create new artefacts, while simplifying the authoring process and enabling creative exploration.</a:t>
            </a:r>
            <a:endParaRPr>
              <a:solidFill>
                <a:schemeClr val="dk1"/>
              </a:solidFill>
            </a:endParaRPr>
          </a:p>
          <a:p>
            <a:pPr indent="0" lvl="0" marL="0" rtl="0" algn="l">
              <a:spcBef>
                <a:spcPts val="1200"/>
              </a:spcBef>
              <a:spcAft>
                <a:spcPts val="1200"/>
              </a:spcAft>
              <a:buNone/>
            </a:pPr>
            <a:r>
              <a:rPr lang="en"/>
              <a:t>Example: D3 Toolkit for users to easily create data visualizations on the web. </a:t>
            </a:r>
            <a:endParaRPr/>
          </a:p>
        </p:txBody>
      </p:sp>
      <p:pic>
        <p:nvPicPr>
          <p:cNvPr descr="Data-Driven Documents or D3 is a JavaScript library for drawing SVGs with data. It's the magic behind many of the graphs, charts, and other data visualizations you see on the web today. https://fireship.io/lessons/realtime-charts-d3-firebase/&#10;&#10;#javascript #datavis #100SecondsOfCode&#10;&#10;🔗 Resources&#10;&#10;D3 https://d3js.org/&#10;Realtime Animated Charts https://fireship.io/lessons/realtime-charts-d3-firebase/&#10;&#10;🔥 Get More Content - Upgrade to PRO&#10;&#10;Upgrade to Fireship PRO at https://fireship.io/pro&#10;Use code lORhwXd2 for 25% off your first payment. &#10;&#10;🎨 My Editor Settings&#10;&#10;- Atom One Dark &#10;- vscode-icons&#10;- Fira Code Font&#10;&#10;🔖 Topics Covered&#10;&#10;- D3.js Basics&#10;- Data Vis with JavaScript&#10;- Draw SVG Graphics with Data" id="373" name="Google Shape;373;p40" title="D3.js in 100 Seconds">
            <a:hlinkClick r:id="rId3"/>
          </p:cNvPr>
          <p:cNvPicPr preferRelativeResize="0"/>
          <p:nvPr/>
        </p:nvPicPr>
        <p:blipFill>
          <a:blip r:embed="rId4">
            <a:alphaModFix/>
          </a:blip>
          <a:stretch>
            <a:fillRect/>
          </a:stretch>
        </p:blipFill>
        <p:spPr>
          <a:xfrm>
            <a:off x="3965975" y="1146175"/>
            <a:ext cx="4572000" cy="3429000"/>
          </a:xfrm>
          <a:prstGeom prst="rect">
            <a:avLst/>
          </a:prstGeom>
          <a:noFill/>
          <a:ln>
            <a:noFill/>
          </a:ln>
        </p:spPr>
      </p:pic>
      <p:sp>
        <p:nvSpPr>
          <p:cNvPr id="374" name="Google Shape;37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11700" y="268537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https://pollev.com/szhao168</a:t>
            </a:r>
            <a:endParaRPr/>
          </a:p>
          <a:p>
            <a:pPr indent="0" lvl="0" marL="0" rtl="0" algn="ctr">
              <a:spcBef>
                <a:spcPts val="0"/>
              </a:spcBef>
              <a:spcAft>
                <a:spcPts val="0"/>
              </a:spcAft>
              <a:buNone/>
            </a:pPr>
            <a:r>
              <a:rPr lang="en"/>
              <a:t>Q3</a:t>
            </a:r>
            <a:endParaRPr/>
          </a:p>
        </p:txBody>
      </p:sp>
      <p:sp>
        <p:nvSpPr>
          <p:cNvPr id="380" name="Google Shape;3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41"/>
          <p:cNvPicPr preferRelativeResize="0"/>
          <p:nvPr/>
        </p:nvPicPr>
        <p:blipFill>
          <a:blip r:embed="rId4">
            <a:alphaModFix/>
          </a:blip>
          <a:stretch>
            <a:fillRect/>
          </a:stretch>
        </p:blipFill>
        <p:spPr>
          <a:xfrm>
            <a:off x="1976713" y="1334401"/>
            <a:ext cx="5190573" cy="847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7" name="Google Shape;38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8" name="Google Shape;38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Recap) </a:t>
            </a:r>
            <a:r>
              <a:rPr lang="en"/>
              <a:t>Two common strategies for artefact research</a:t>
            </a:r>
            <a:endParaRPr/>
          </a:p>
        </p:txBody>
      </p:sp>
      <p:sp>
        <p:nvSpPr>
          <p:cNvPr id="395" name="Google Shape;39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b="1" lang="en">
                <a:solidFill>
                  <a:schemeClr val="dk1"/>
                </a:solidFill>
              </a:rPr>
              <a:t>Be the first</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 such capabilities have been explored/developed before to solve a problem, and you are the first one to explore such new capabilities in a technique, system, or toolkit to solve that problem.</a:t>
            </a:r>
            <a:endParaRPr>
              <a:solidFill>
                <a:schemeClr val="dk1"/>
              </a:solidFill>
            </a:endParaRPr>
          </a:p>
          <a:p>
            <a:pPr indent="0" lvl="0" marL="914400" rtl="0" algn="l">
              <a:spcBef>
                <a:spcPts val="1200"/>
              </a:spcBef>
              <a:spcAft>
                <a:spcPts val="0"/>
              </a:spcAft>
              <a:buNone/>
            </a:pPr>
            <a:r>
              <a:rPr lang="en"/>
              <a:t> </a:t>
            </a:r>
            <a:endParaRPr/>
          </a:p>
          <a:p>
            <a:pPr indent="-342900" lvl="0" marL="457200" rtl="0" algn="l">
              <a:spcBef>
                <a:spcPts val="1200"/>
              </a:spcBef>
              <a:spcAft>
                <a:spcPts val="0"/>
              </a:spcAft>
              <a:buClr>
                <a:schemeClr val="dk1"/>
              </a:buClr>
              <a:buSzPts val="1800"/>
              <a:buChar char="●"/>
            </a:pPr>
            <a:r>
              <a:rPr b="1" lang="en">
                <a:solidFill>
                  <a:schemeClr val="dk1"/>
                </a:solidFill>
              </a:rPr>
              <a:t>Be the best</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Previous techniques, systems, or toolkits exist to solve a particular problem, but your solution outperforms the previous state-of-the-art solutions.</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96" name="Google Shape;39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Subtypes and examples of constructive/artefact research in HCI</a:t>
            </a:r>
            <a:endParaRPr/>
          </a:p>
          <a:p>
            <a:pPr indent="0" lvl="0" marL="0" rtl="0" algn="l">
              <a:spcBef>
                <a:spcPts val="0"/>
              </a:spcBef>
              <a:spcAft>
                <a:spcPts val="0"/>
              </a:spcAft>
              <a:buNone/>
            </a:pPr>
            <a:r>
              <a:t/>
            </a:r>
            <a:endParaRPr/>
          </a:p>
        </p:txBody>
      </p:sp>
      <p:sp>
        <p:nvSpPr>
          <p:cNvPr id="81" name="Google Shape;81;p17"/>
          <p:cNvSpPr txBox="1"/>
          <p:nvPr>
            <p:ph idx="1" type="body"/>
          </p:nvPr>
        </p:nvSpPr>
        <p:spPr>
          <a:xfrm>
            <a:off x="311700" y="1152475"/>
            <a:ext cx="8055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38761D"/>
                </a:solidFill>
              </a:rPr>
              <a:t>[O&amp;H’16]</a:t>
            </a:r>
            <a:endParaRPr b="1">
              <a:solidFill>
                <a:srgbClr val="38761D"/>
              </a:solidFill>
            </a:endParaRPr>
          </a:p>
          <a:p>
            <a:pPr indent="-317500" lvl="0" marL="457200" rtl="0" algn="l">
              <a:spcBef>
                <a:spcPts val="1200"/>
              </a:spcBef>
              <a:spcAft>
                <a:spcPts val="0"/>
              </a:spcAft>
              <a:buSzPts val="1400"/>
              <a:buChar char="●"/>
            </a:pPr>
            <a:r>
              <a:rPr lang="en"/>
              <a:t>[</a:t>
            </a:r>
            <a:r>
              <a:rPr i="1" lang="en">
                <a:solidFill>
                  <a:srgbClr val="999999"/>
                </a:solidFill>
              </a:rPr>
              <a:t>No known solution</a:t>
            </a:r>
            <a:r>
              <a:rPr lang="en"/>
              <a:t>] Tangible bits </a:t>
            </a:r>
            <a:endParaRPr/>
          </a:p>
          <a:p>
            <a:pPr indent="-317500" lvl="0" marL="457200" rtl="0" algn="l">
              <a:spcBef>
                <a:spcPts val="0"/>
              </a:spcBef>
              <a:spcAft>
                <a:spcPts val="0"/>
              </a:spcAft>
              <a:buSzPts val="1400"/>
              <a:buChar char="●"/>
            </a:pPr>
            <a:r>
              <a:rPr lang="en"/>
              <a:t>[</a:t>
            </a:r>
            <a:r>
              <a:rPr i="1" lang="en">
                <a:solidFill>
                  <a:srgbClr val="999999"/>
                </a:solidFill>
              </a:rPr>
              <a:t>Partial solution</a:t>
            </a:r>
            <a:r>
              <a:rPr lang="en"/>
              <a:t>] SenseTable</a:t>
            </a:r>
            <a:endParaRPr/>
          </a:p>
          <a:p>
            <a:pPr indent="-317500" lvl="0" marL="457200" rtl="0" algn="l">
              <a:spcBef>
                <a:spcPts val="0"/>
              </a:spcBef>
              <a:spcAft>
                <a:spcPts val="0"/>
              </a:spcAft>
              <a:buSzPts val="1400"/>
              <a:buChar char="●"/>
            </a:pPr>
            <a:r>
              <a:rPr lang="en"/>
              <a:t>[</a:t>
            </a:r>
            <a:r>
              <a:rPr i="1" lang="en">
                <a:solidFill>
                  <a:srgbClr val="999999"/>
                </a:solidFill>
              </a:rPr>
              <a:t>Unable to implement or deploy</a:t>
            </a:r>
            <a:r>
              <a:rPr lang="en"/>
              <a:t>] Design and deployment of a collaborative multi-surface system</a:t>
            </a:r>
            <a:endParaRPr/>
          </a:p>
          <a:p>
            <a:pPr indent="0" lvl="0" marL="0" rtl="0" algn="l">
              <a:spcBef>
                <a:spcPts val="1200"/>
              </a:spcBef>
              <a:spcAft>
                <a:spcPts val="0"/>
              </a:spcAft>
              <a:buNone/>
            </a:pPr>
            <a:r>
              <a:rPr b="1" lang="en">
                <a:solidFill>
                  <a:srgbClr val="0000FF"/>
                </a:solidFill>
              </a:rPr>
              <a:t>[Wob’12]</a:t>
            </a:r>
            <a:endParaRPr b="1">
              <a:solidFill>
                <a:srgbClr val="0000FF"/>
              </a:solidFill>
            </a:endParaRPr>
          </a:p>
          <a:p>
            <a:pPr indent="-317500" lvl="0" marL="457200" rtl="0" algn="l">
              <a:spcBef>
                <a:spcPts val="1200"/>
              </a:spcBef>
              <a:spcAft>
                <a:spcPts val="0"/>
              </a:spcAft>
              <a:buSzPts val="1400"/>
              <a:buChar char="●"/>
            </a:pPr>
            <a:r>
              <a:rPr lang="en"/>
              <a:t>[</a:t>
            </a:r>
            <a:r>
              <a:rPr i="1" lang="en">
                <a:solidFill>
                  <a:srgbClr val="999999"/>
                </a:solidFill>
              </a:rPr>
              <a:t>System, architecture, tools, toolkits</a:t>
            </a:r>
            <a:r>
              <a:rPr lang="en"/>
              <a:t>] Boiling Mind</a:t>
            </a:r>
            <a:endParaRPr/>
          </a:p>
          <a:p>
            <a:pPr indent="-304800" lvl="1" marL="914400" rtl="0" algn="l">
              <a:spcBef>
                <a:spcPts val="0"/>
              </a:spcBef>
              <a:spcAft>
                <a:spcPts val="0"/>
              </a:spcAft>
              <a:buSzPts val="1200"/>
              <a:buChar char="○"/>
            </a:pPr>
            <a:r>
              <a:rPr lang="en"/>
              <a:t>Evaluated holistically according to what they make possible and how they do so</a:t>
            </a:r>
            <a:endParaRPr/>
          </a:p>
          <a:p>
            <a:pPr indent="-317500" lvl="0" marL="457200" rtl="0" algn="l">
              <a:spcBef>
                <a:spcPts val="0"/>
              </a:spcBef>
              <a:spcAft>
                <a:spcPts val="0"/>
              </a:spcAft>
              <a:buSzPts val="1400"/>
              <a:buChar char="●"/>
            </a:pPr>
            <a:r>
              <a:rPr lang="en"/>
              <a:t>[</a:t>
            </a:r>
            <a:r>
              <a:rPr i="1" lang="en">
                <a:solidFill>
                  <a:srgbClr val="999999"/>
                </a:solidFill>
              </a:rPr>
              <a:t>Input and interaction techniques</a:t>
            </a:r>
            <a:r>
              <a:rPr lang="en"/>
              <a:t>] The bubble cursor …</a:t>
            </a:r>
            <a:endParaRPr/>
          </a:p>
          <a:p>
            <a:pPr indent="-304800" lvl="1" marL="914400" rtl="0" algn="l">
              <a:spcBef>
                <a:spcPts val="0"/>
              </a:spcBef>
              <a:spcAft>
                <a:spcPts val="0"/>
              </a:spcAft>
              <a:buSzPts val="1200"/>
              <a:buChar char="○"/>
            </a:pPr>
            <a:r>
              <a:rPr lang="en"/>
              <a:t>Evaluated precisely and quantitatively for human performance benefits</a:t>
            </a:r>
            <a:endParaRPr/>
          </a:p>
          <a:p>
            <a:pPr indent="-317500" lvl="0" marL="457200" rtl="0" algn="l">
              <a:spcBef>
                <a:spcPts val="0"/>
              </a:spcBef>
              <a:spcAft>
                <a:spcPts val="0"/>
              </a:spcAft>
              <a:buSzPts val="1400"/>
              <a:buChar char="●"/>
            </a:pPr>
            <a:r>
              <a:rPr lang="en"/>
              <a:t>[</a:t>
            </a:r>
            <a:r>
              <a:rPr i="1" lang="en">
                <a:solidFill>
                  <a:srgbClr val="999999"/>
                </a:solidFill>
              </a:rPr>
              <a:t>New design expressions</a:t>
            </a:r>
            <a:r>
              <a:rPr lang="en"/>
              <a:t>] Tangible bits: towards seamless interfaces between people, bits and atoms</a:t>
            </a:r>
            <a:endParaRPr/>
          </a:p>
          <a:p>
            <a:pPr indent="-304800" lvl="1" marL="914400" rtl="0" algn="l">
              <a:spcBef>
                <a:spcPts val="0"/>
              </a:spcBef>
              <a:spcAft>
                <a:spcPts val="0"/>
              </a:spcAft>
              <a:buSzPts val="1200"/>
              <a:buChar char="○"/>
            </a:pPr>
            <a:r>
              <a:rPr lang="en"/>
              <a:t>Evaluated by how insightful, compelling, and innovative is their portrayal</a:t>
            </a:r>
            <a:endParaRPr/>
          </a:p>
        </p:txBody>
      </p:sp>
      <p:sp>
        <p:nvSpPr>
          <p:cNvPr id="82" name="Google Shape;8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Recipe for System/Toolkit (be the first)</a:t>
            </a:r>
            <a:r>
              <a:rPr lang="en"/>
              <a:t>  </a:t>
            </a:r>
            <a:endParaRPr/>
          </a:p>
        </p:txBody>
      </p:sp>
      <p:sp>
        <p:nvSpPr>
          <p:cNvPr id="402" name="Google Shape;40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previously </a:t>
            </a:r>
            <a:r>
              <a:rPr lang="en">
                <a:solidFill>
                  <a:srgbClr val="C00000"/>
                </a:solidFill>
              </a:rPr>
              <a:t>unexplored or partially explored</a:t>
            </a:r>
            <a:r>
              <a:rPr lang="en">
                <a:solidFill>
                  <a:schemeClr val="dk1"/>
                </a:solidFill>
              </a:rPr>
              <a:t> specific computational task or generalizable authoring capabilities in certain </a:t>
            </a:r>
            <a:r>
              <a:rPr lang="en">
                <a:solidFill>
                  <a:srgbClr val="C00000"/>
                </a:solidFill>
              </a:rPr>
              <a:t>STU (Situation, Task, User)</a:t>
            </a:r>
            <a:endParaRPr>
              <a:solidFill>
                <a:srgbClr val="C00000"/>
              </a:solidFill>
            </a:endParaRPr>
          </a:p>
          <a:p>
            <a:pPr indent="-342900" lvl="0" marL="457200" rtl="0" algn="l">
              <a:spcBef>
                <a:spcPts val="0"/>
              </a:spcBef>
              <a:spcAft>
                <a:spcPts val="0"/>
              </a:spcAft>
              <a:buClr>
                <a:schemeClr val="dk1"/>
              </a:buClr>
              <a:buSzPts val="1800"/>
              <a:buChar char="●"/>
            </a:pPr>
            <a:r>
              <a:rPr lang="en">
                <a:solidFill>
                  <a:schemeClr val="dk1"/>
                </a:solidFill>
              </a:rPr>
              <a:t>A design space/guideline exploration of the factors involved in such tasks/authoring </a:t>
            </a:r>
            <a:r>
              <a:rPr lang="en">
                <a:solidFill>
                  <a:schemeClr val="dk1"/>
                </a:solidFill>
              </a:rPr>
              <a:t>capabilities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 explanation of how the system/toolkit is designed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showcase of how the proposed system/toolkit solves the tasks or provides authoring capabilities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Evaluations to show how the proposed system/toolkit works for the proposed STU  </a:t>
            </a:r>
            <a:endParaRPr>
              <a:solidFill>
                <a:schemeClr val="dk1"/>
              </a:solidFill>
            </a:endParaRPr>
          </a:p>
        </p:txBody>
      </p:sp>
      <p:sp>
        <p:nvSpPr>
          <p:cNvPr id="403" name="Google Shape;40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Recipe for System/Toolkit (be the best)  </a:t>
            </a:r>
            <a:endParaRPr b="1"/>
          </a:p>
        </p:txBody>
      </p:sp>
      <p:sp>
        <p:nvSpPr>
          <p:cNvPr id="409" name="Google Shape;40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a:t>
            </a:r>
            <a:r>
              <a:rPr lang="en">
                <a:solidFill>
                  <a:srgbClr val="C00000"/>
                </a:solidFill>
              </a:rPr>
              <a:t> previously explored specific computational task</a:t>
            </a:r>
            <a:r>
              <a:rPr lang="en">
                <a:solidFill>
                  <a:schemeClr val="dk1"/>
                </a:solidFill>
              </a:rPr>
              <a:t> or generalizable authoring capabilities in certain STU (Situation, Task, User)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a:t>
            </a:r>
            <a:r>
              <a:rPr lang="en">
                <a:solidFill>
                  <a:schemeClr val="dk1"/>
                </a:solidFill>
              </a:rPr>
              <a:t>description</a:t>
            </a:r>
            <a:r>
              <a:rPr lang="en">
                <a:solidFill>
                  <a:schemeClr val="dk1"/>
                </a:solidFill>
              </a:rPr>
              <a:t> of its potential drawbacks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 explanation of how the current system/toolkit is designed/implemented to overcome these drawbacks</a:t>
            </a:r>
            <a:endParaRPr>
              <a:solidFill>
                <a:schemeClr val="dk1"/>
              </a:solidFill>
            </a:endParaRPr>
          </a:p>
          <a:p>
            <a:pPr indent="-342900" lvl="0" marL="457200" rtl="0" algn="l">
              <a:spcBef>
                <a:spcPts val="0"/>
              </a:spcBef>
              <a:spcAft>
                <a:spcPts val="0"/>
              </a:spcAft>
              <a:buClr>
                <a:srgbClr val="C00000"/>
              </a:buClr>
              <a:buSzPts val="1800"/>
              <a:buChar char="●"/>
            </a:pPr>
            <a:r>
              <a:rPr lang="en">
                <a:solidFill>
                  <a:srgbClr val="C00000"/>
                </a:solidFill>
              </a:rPr>
              <a:t>Evaluations to show how the proposed system/toolkit did work better to overcome the previously mentioned drawbacks </a:t>
            </a:r>
            <a:endParaRPr>
              <a:solidFill>
                <a:srgbClr val="C00000"/>
              </a:solidFill>
            </a:endParaRPr>
          </a:p>
          <a:p>
            <a:pPr indent="-317500" lvl="1" marL="914400" rtl="0" algn="l">
              <a:spcBef>
                <a:spcPts val="0"/>
              </a:spcBef>
              <a:spcAft>
                <a:spcPts val="0"/>
              </a:spcAft>
              <a:buClr>
                <a:schemeClr val="dk1"/>
              </a:buClr>
              <a:buSzPts val="1400"/>
              <a:buChar char="○"/>
            </a:pPr>
            <a:r>
              <a:rPr lang="en">
                <a:solidFill>
                  <a:schemeClr val="dk1"/>
                </a:solidFill>
              </a:rPr>
              <a:t>With objective/subjective evaluators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With quantitative evidence</a:t>
            </a:r>
            <a:endParaRPr>
              <a:solidFill>
                <a:schemeClr val="dk1"/>
              </a:solidFill>
            </a:endParaRPr>
          </a:p>
        </p:txBody>
      </p:sp>
      <p:sp>
        <p:nvSpPr>
          <p:cNvPr id="410" name="Google Shape;41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11700" y="268537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https://pollev.com/szhao168</a:t>
            </a:r>
            <a:endParaRPr/>
          </a:p>
          <a:p>
            <a:pPr indent="0" lvl="0" marL="0" rtl="0" algn="ctr">
              <a:spcBef>
                <a:spcPts val="0"/>
              </a:spcBef>
              <a:spcAft>
                <a:spcPts val="0"/>
              </a:spcAft>
              <a:buNone/>
            </a:pPr>
            <a:r>
              <a:rPr lang="en"/>
              <a:t>Q3</a:t>
            </a:r>
            <a:endParaRPr/>
          </a:p>
        </p:txBody>
      </p:sp>
      <p:sp>
        <p:nvSpPr>
          <p:cNvPr id="416" name="Google Shape;41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46"/>
          <p:cNvPicPr preferRelativeResize="0"/>
          <p:nvPr/>
        </p:nvPicPr>
        <p:blipFill>
          <a:blip r:embed="rId4">
            <a:alphaModFix/>
          </a:blip>
          <a:stretch>
            <a:fillRect/>
          </a:stretch>
        </p:blipFill>
        <p:spPr>
          <a:xfrm>
            <a:off x="1976713" y="1334401"/>
            <a:ext cx="5190573" cy="84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3" name="Google Shape;42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4" name="Google Shape;42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Level of Difficulties</a:t>
            </a:r>
            <a:endParaRPr/>
          </a:p>
        </p:txBody>
      </p:sp>
      <p:sp>
        <p:nvSpPr>
          <p:cNvPr id="431" name="Google Shape;431;p48"/>
          <p:cNvSpPr txBox="1"/>
          <p:nvPr/>
        </p:nvSpPr>
        <p:spPr>
          <a:xfrm>
            <a:off x="419425" y="1638150"/>
            <a:ext cx="2080800" cy="6156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Interaction technique </a:t>
            </a:r>
            <a:br>
              <a:rPr b="1" lang="en"/>
            </a:br>
            <a:r>
              <a:rPr b="1" lang="en"/>
              <a:t>(be the first) </a:t>
            </a:r>
            <a:endParaRPr b="1"/>
          </a:p>
        </p:txBody>
      </p:sp>
      <p:sp>
        <p:nvSpPr>
          <p:cNvPr id="432" name="Google Shape;432;p48"/>
          <p:cNvSpPr txBox="1"/>
          <p:nvPr/>
        </p:nvSpPr>
        <p:spPr>
          <a:xfrm>
            <a:off x="2905900" y="1638150"/>
            <a:ext cx="2049000" cy="6156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Interaction technique </a:t>
            </a:r>
            <a:br>
              <a:rPr b="1" lang="en"/>
            </a:br>
            <a:r>
              <a:rPr b="1" lang="en"/>
              <a:t>(be the best) </a:t>
            </a:r>
            <a:endParaRPr b="1"/>
          </a:p>
        </p:txBody>
      </p:sp>
      <p:sp>
        <p:nvSpPr>
          <p:cNvPr id="433" name="Google Shape;433;p48"/>
          <p:cNvSpPr txBox="1"/>
          <p:nvPr/>
        </p:nvSpPr>
        <p:spPr>
          <a:xfrm>
            <a:off x="5350737" y="1517250"/>
            <a:ext cx="1340400" cy="831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System/</a:t>
            </a:r>
            <a:br>
              <a:rPr b="1" lang="en"/>
            </a:br>
            <a:r>
              <a:rPr b="1" lang="en"/>
              <a:t>Toolkit</a:t>
            </a:r>
            <a:r>
              <a:rPr lang="en"/>
              <a:t> </a:t>
            </a:r>
            <a:br>
              <a:rPr lang="en"/>
            </a:br>
            <a:r>
              <a:rPr b="1" lang="en"/>
              <a:t>(be the first)</a:t>
            </a:r>
            <a:endParaRPr b="1"/>
          </a:p>
        </p:txBody>
      </p:sp>
      <p:sp>
        <p:nvSpPr>
          <p:cNvPr id="434" name="Google Shape;434;p48"/>
          <p:cNvSpPr txBox="1"/>
          <p:nvPr/>
        </p:nvSpPr>
        <p:spPr>
          <a:xfrm>
            <a:off x="2500200" y="1745850"/>
            <a:ext cx="5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
        <p:nvSpPr>
          <p:cNvPr id="435" name="Google Shape;435;p48"/>
          <p:cNvSpPr txBox="1"/>
          <p:nvPr/>
        </p:nvSpPr>
        <p:spPr>
          <a:xfrm>
            <a:off x="5014800" y="1745850"/>
            <a:ext cx="5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
        <p:nvSpPr>
          <p:cNvPr id="436" name="Google Shape;436;p48"/>
          <p:cNvSpPr txBox="1"/>
          <p:nvPr/>
        </p:nvSpPr>
        <p:spPr>
          <a:xfrm>
            <a:off x="6767400" y="1745850"/>
            <a:ext cx="5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
        <p:nvSpPr>
          <p:cNvPr id="437" name="Google Shape;437;p48"/>
          <p:cNvSpPr txBox="1"/>
          <p:nvPr/>
        </p:nvSpPr>
        <p:spPr>
          <a:xfrm>
            <a:off x="458850" y="2372650"/>
            <a:ext cx="2049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C4587"/>
                </a:solidFill>
              </a:rPr>
              <a:t>No need to beat the state-of-the-art, but often need design space exploration, and implementation of a variety of example applications, which can take additional time. </a:t>
            </a:r>
            <a:endParaRPr sz="1200">
              <a:solidFill>
                <a:srgbClr val="1C4587"/>
              </a:solidFill>
            </a:endParaRPr>
          </a:p>
        </p:txBody>
      </p:sp>
      <p:sp>
        <p:nvSpPr>
          <p:cNvPr id="438" name="Google Shape;438;p48"/>
          <p:cNvSpPr txBox="1"/>
          <p:nvPr/>
        </p:nvSpPr>
        <p:spPr>
          <a:xfrm>
            <a:off x="2995525" y="2463575"/>
            <a:ext cx="195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C4587"/>
                </a:solidFill>
              </a:rPr>
              <a:t>Only need to implement one solution, and test it against the-state-of-art, but the difficulty lies in winning the comparison. </a:t>
            </a:r>
            <a:endParaRPr sz="1200">
              <a:solidFill>
                <a:srgbClr val="1C4587"/>
              </a:solidFill>
            </a:endParaRPr>
          </a:p>
        </p:txBody>
      </p:sp>
      <p:sp>
        <p:nvSpPr>
          <p:cNvPr id="439" name="Google Shape;439;p48"/>
          <p:cNvSpPr txBox="1"/>
          <p:nvPr/>
        </p:nvSpPr>
        <p:spPr>
          <a:xfrm>
            <a:off x="5259450" y="2448850"/>
            <a:ext cx="176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73763"/>
                </a:solidFill>
              </a:rPr>
              <a:t>The difficulty lies in making it robust enough for stable usage and testing. </a:t>
            </a:r>
            <a:endParaRPr sz="1200">
              <a:solidFill>
                <a:srgbClr val="073763"/>
              </a:solidFill>
            </a:endParaRPr>
          </a:p>
        </p:txBody>
      </p:sp>
      <p:sp>
        <p:nvSpPr>
          <p:cNvPr id="440" name="Google Shape;440;p48"/>
          <p:cNvSpPr txBox="1"/>
          <p:nvPr/>
        </p:nvSpPr>
        <p:spPr>
          <a:xfrm>
            <a:off x="5922352" y="3793300"/>
            <a:ext cx="2117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51C75"/>
                </a:solidFill>
              </a:rPr>
              <a:t>In both cases, toolkits are more difficult to build as compared with systems </a:t>
            </a:r>
            <a:r>
              <a:rPr lang="en" sz="1200">
                <a:solidFill>
                  <a:srgbClr val="351C75"/>
                </a:solidFill>
              </a:rPr>
              <a:t>as they</a:t>
            </a:r>
            <a:r>
              <a:rPr lang="en" sz="1200">
                <a:solidFill>
                  <a:srgbClr val="351C75"/>
                </a:solidFill>
              </a:rPr>
              <a:t> needs multiple evaluations on different users and scenarios.</a:t>
            </a:r>
            <a:endParaRPr sz="1200">
              <a:solidFill>
                <a:srgbClr val="351C75"/>
              </a:solidFill>
            </a:endParaRPr>
          </a:p>
        </p:txBody>
      </p:sp>
      <p:sp>
        <p:nvSpPr>
          <p:cNvPr id="441" name="Google Shape;441;p48"/>
          <p:cNvSpPr txBox="1"/>
          <p:nvPr/>
        </p:nvSpPr>
        <p:spPr>
          <a:xfrm>
            <a:off x="7103337" y="1517250"/>
            <a:ext cx="1340400" cy="831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System/</a:t>
            </a:r>
            <a:br>
              <a:rPr b="1" lang="en"/>
            </a:br>
            <a:r>
              <a:rPr b="1" lang="en"/>
              <a:t>Toolkit</a:t>
            </a:r>
            <a:r>
              <a:rPr lang="en"/>
              <a:t> </a:t>
            </a:r>
            <a:br>
              <a:rPr lang="en"/>
            </a:br>
            <a:r>
              <a:rPr b="1" lang="en"/>
              <a:t>(be the best)</a:t>
            </a:r>
            <a:endParaRPr b="1"/>
          </a:p>
        </p:txBody>
      </p:sp>
      <p:sp>
        <p:nvSpPr>
          <p:cNvPr id="442" name="Google Shape;442;p48"/>
          <p:cNvSpPr txBox="1"/>
          <p:nvPr/>
        </p:nvSpPr>
        <p:spPr>
          <a:xfrm>
            <a:off x="7012050" y="2448850"/>
            <a:ext cx="176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C4587"/>
                </a:solidFill>
              </a:rPr>
              <a:t>In addition to a stable implementation, need to find or implement the state-of-art system/toolkit to compare.</a:t>
            </a:r>
            <a:endParaRPr sz="1200">
              <a:solidFill>
                <a:srgbClr val="1C4587"/>
              </a:solidFill>
            </a:endParaRPr>
          </a:p>
        </p:txBody>
      </p:sp>
      <p:sp>
        <p:nvSpPr>
          <p:cNvPr id="443" name="Google Shape;44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0"/>
              <a:t>Be the First: Phidgets</a:t>
            </a:r>
            <a:r>
              <a:rPr lang="en" sz="2077"/>
              <a:t> </a:t>
            </a:r>
            <a:endParaRPr sz="2077"/>
          </a:p>
          <a:p>
            <a:pPr indent="0" lvl="0" marL="0" rtl="0" algn="l">
              <a:spcBef>
                <a:spcPts val="0"/>
              </a:spcBef>
              <a:spcAft>
                <a:spcPts val="0"/>
              </a:spcAft>
              <a:buNone/>
            </a:pPr>
            <a:r>
              <a:rPr lang="en"/>
              <a:t>  </a:t>
            </a:r>
            <a:r>
              <a:rPr lang="en"/>
              <a:t> </a:t>
            </a:r>
            <a:endParaRPr/>
          </a:p>
        </p:txBody>
      </p:sp>
      <p:sp>
        <p:nvSpPr>
          <p:cNvPr id="449" name="Google Shape;449;p49"/>
          <p:cNvSpPr txBox="1"/>
          <p:nvPr>
            <p:ph idx="1" type="body"/>
          </p:nvPr>
        </p:nvSpPr>
        <p:spPr>
          <a:xfrm>
            <a:off x="47200" y="1072450"/>
            <a:ext cx="5155200" cy="4165500"/>
          </a:xfrm>
          <a:prstGeom prst="rect">
            <a:avLst/>
          </a:prstGeom>
        </p:spPr>
        <p:txBody>
          <a:bodyPr anchorCtr="0" anchor="t" bIns="91425" lIns="91425" spcFirstLastPara="1" rIns="91425" wrap="square" tIns="91425">
            <a:normAutofit fontScale="85000" lnSpcReduction="10000"/>
          </a:bodyPr>
          <a:lstStyle/>
          <a:p>
            <a:pPr indent="-320357" lvl="0" marL="457200" rtl="0" algn="l">
              <a:spcBef>
                <a:spcPts val="0"/>
              </a:spcBef>
              <a:spcAft>
                <a:spcPts val="0"/>
              </a:spcAft>
              <a:buClr>
                <a:schemeClr val="dk1"/>
              </a:buClr>
              <a:buSzPct val="100000"/>
              <a:buChar char="●"/>
            </a:pPr>
            <a:r>
              <a:rPr lang="en" sz="1700">
                <a:solidFill>
                  <a:schemeClr val="dk1"/>
                </a:solidFill>
              </a:rPr>
              <a:t>The first paper to demonstrate an easy way to create </a:t>
            </a:r>
            <a:r>
              <a:rPr lang="en" sz="1700">
                <a:solidFill>
                  <a:srgbClr val="980000"/>
                </a:solidFill>
              </a:rPr>
              <a:t>physical user </a:t>
            </a:r>
            <a:r>
              <a:rPr lang="en" sz="1700">
                <a:solidFill>
                  <a:srgbClr val="980000"/>
                </a:solidFill>
              </a:rPr>
              <a:t>interfaces</a:t>
            </a:r>
            <a:r>
              <a:rPr lang="en" sz="1700">
                <a:solidFill>
                  <a:schemeClr val="dk1"/>
                </a:solidFill>
              </a:rPr>
              <a:t>. </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320357" lvl="0" marL="457200" rtl="0" algn="l">
              <a:spcBef>
                <a:spcPts val="1200"/>
              </a:spcBef>
              <a:spcAft>
                <a:spcPts val="0"/>
              </a:spcAft>
              <a:buClr>
                <a:schemeClr val="dk1"/>
              </a:buClr>
              <a:buSzPct val="100000"/>
              <a:buChar char="●"/>
            </a:pPr>
            <a:r>
              <a:rPr lang="en" sz="1700">
                <a:solidFill>
                  <a:schemeClr val="dk1"/>
                </a:solidFill>
              </a:rPr>
              <a:t>A phidget comprises a device, a software architecture for communication and connection management, a well-defined software API for device programming and many more! </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320357" lvl="0" marL="457200" rtl="0" algn="l">
              <a:spcBef>
                <a:spcPts val="1200"/>
              </a:spcBef>
              <a:spcAft>
                <a:spcPts val="0"/>
              </a:spcAft>
              <a:buClr>
                <a:schemeClr val="dk1"/>
              </a:buClr>
              <a:buSzPct val="100000"/>
              <a:buChar char="●"/>
            </a:pPr>
            <a:r>
              <a:rPr lang="en" sz="1700">
                <a:solidFill>
                  <a:schemeClr val="dk1"/>
                </a:solidFill>
              </a:rPr>
              <a:t>It </a:t>
            </a:r>
            <a:r>
              <a:rPr lang="en" sz="1700">
                <a:solidFill>
                  <a:srgbClr val="980000"/>
                </a:solidFill>
              </a:rPr>
              <a:t>simple</a:t>
            </a:r>
            <a:r>
              <a:rPr lang="en" sz="1700">
                <a:solidFill>
                  <a:schemeClr val="dk1"/>
                </a:solidFill>
              </a:rPr>
              <a:t> enough so that researchers can concentrate on the overall use, modification and recombination of devices into a physical user interface instead of low-level device construction and implementation. </a:t>
            </a:r>
            <a:endParaRPr sz="1700">
              <a:solidFill>
                <a:schemeClr val="dk1"/>
              </a:solidFill>
            </a:endParaRPr>
          </a:p>
          <a:p>
            <a:pPr indent="0" lvl="0" marL="457200" rtl="0" algn="l">
              <a:spcBef>
                <a:spcPts val="1200"/>
              </a:spcBef>
              <a:spcAft>
                <a:spcPts val="0"/>
              </a:spcAft>
              <a:buNone/>
            </a:pPr>
            <a:r>
              <a:t/>
            </a:r>
            <a:endParaRPr sz="919"/>
          </a:p>
          <a:p>
            <a:pPr indent="0" lvl="0" marL="0" rtl="0" algn="l">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sp>
        <p:nvSpPr>
          <p:cNvPr id="450" name="Google Shape;45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49"/>
          <p:cNvSpPr txBox="1"/>
          <p:nvPr>
            <p:ph type="title"/>
          </p:nvPr>
        </p:nvSpPr>
        <p:spPr>
          <a:xfrm>
            <a:off x="6504225" y="288875"/>
            <a:ext cx="2414400" cy="491400"/>
          </a:xfrm>
          <a:prstGeom prst="rect">
            <a:avLst/>
          </a:prstGeom>
          <a:solidFill>
            <a:srgbClr val="FFE599"/>
          </a:solidFill>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b="1" lang="en" sz="2220"/>
              <a:t>Toolkit examples </a:t>
            </a:r>
            <a:endParaRPr b="1" sz="2220"/>
          </a:p>
        </p:txBody>
      </p:sp>
      <p:pic>
        <p:nvPicPr>
          <p:cNvPr id="452" name="Google Shape;452;p49"/>
          <p:cNvPicPr preferRelativeResize="0"/>
          <p:nvPr/>
        </p:nvPicPr>
        <p:blipFill>
          <a:blip r:embed="rId3">
            <a:alphaModFix/>
          </a:blip>
          <a:stretch>
            <a:fillRect/>
          </a:stretch>
        </p:blipFill>
        <p:spPr>
          <a:xfrm>
            <a:off x="5376425" y="1131425"/>
            <a:ext cx="3542199" cy="1895775"/>
          </a:xfrm>
          <a:prstGeom prst="rect">
            <a:avLst/>
          </a:prstGeom>
          <a:noFill/>
          <a:ln>
            <a:noFill/>
          </a:ln>
        </p:spPr>
      </p:pic>
      <p:sp>
        <p:nvSpPr>
          <p:cNvPr id="453" name="Google Shape;453;p49"/>
          <p:cNvSpPr txBox="1"/>
          <p:nvPr/>
        </p:nvSpPr>
        <p:spPr>
          <a:xfrm>
            <a:off x="5633425" y="2913875"/>
            <a:ext cx="30282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Example: Flower in Bloom (Susannah McPhail) is a floral arrangement made out of artificial flowers. The central large flower can bloom under program control from a continuum ranging from closed to fully bloomed.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ph type="title"/>
          </p:nvPr>
        </p:nvSpPr>
        <p:spPr>
          <a:xfrm>
            <a:off x="311700" y="15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en" sz="2750"/>
              <a:t>Be the First: Kiwrious</a:t>
            </a:r>
            <a:endParaRPr/>
          </a:p>
        </p:txBody>
      </p:sp>
      <p:sp>
        <p:nvSpPr>
          <p:cNvPr id="459" name="Google Shape;459;p50"/>
          <p:cNvSpPr txBox="1"/>
          <p:nvPr>
            <p:ph idx="1" type="body"/>
          </p:nvPr>
        </p:nvSpPr>
        <p:spPr>
          <a:xfrm>
            <a:off x="311700" y="650325"/>
            <a:ext cx="4962000" cy="3941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b="1" sz="2100">
              <a:solidFill>
                <a:schemeClr val="dk1"/>
              </a:solidFill>
            </a:endParaRPr>
          </a:p>
          <a:p>
            <a:pPr indent="-311943" lvl="0" marL="457200" rtl="0" algn="just">
              <a:spcBef>
                <a:spcPts val="1200"/>
              </a:spcBef>
              <a:spcAft>
                <a:spcPts val="0"/>
              </a:spcAft>
              <a:buClr>
                <a:schemeClr val="dk1"/>
              </a:buClr>
              <a:buSzPct val="100000"/>
              <a:buChar char="●"/>
            </a:pPr>
            <a:r>
              <a:rPr lang="en" sz="2100">
                <a:solidFill>
                  <a:schemeClr val="dk1"/>
                </a:solidFill>
              </a:rPr>
              <a:t>The Kiwrious is the first of its kind. It aims to empower students to engage in scientific inquiries. </a:t>
            </a:r>
            <a:r>
              <a:rPr lang="en" sz="2100">
                <a:solidFill>
                  <a:schemeClr val="dk1"/>
                </a:solidFill>
                <a:highlight>
                  <a:srgbClr val="FFFFFF"/>
                </a:highlight>
              </a:rPr>
              <a:t>The Kiwrious Sensor Kit comes with </a:t>
            </a:r>
            <a:r>
              <a:rPr lang="en" sz="2100">
                <a:solidFill>
                  <a:srgbClr val="C00000"/>
                </a:solidFill>
                <a:highlight>
                  <a:srgbClr val="FFFFFF"/>
                </a:highlight>
              </a:rPr>
              <a:t>6 different sensors</a:t>
            </a:r>
            <a:r>
              <a:rPr lang="en" sz="2100">
                <a:solidFill>
                  <a:schemeClr val="dk1"/>
                </a:solidFill>
                <a:highlight>
                  <a:srgbClr val="FFFFFF"/>
                </a:highlight>
              </a:rPr>
              <a:t> that help measure different scientific phenomena such as Temperature, UV Light and Heart Rate. </a:t>
            </a:r>
            <a:endParaRPr sz="2100">
              <a:solidFill>
                <a:schemeClr val="dk1"/>
              </a:solidFill>
            </a:endParaRPr>
          </a:p>
          <a:p>
            <a:pPr indent="0" lvl="0" marL="457200" rtl="0" algn="just">
              <a:spcBef>
                <a:spcPts val="1200"/>
              </a:spcBef>
              <a:spcAft>
                <a:spcPts val="0"/>
              </a:spcAft>
              <a:buNone/>
            </a:pPr>
            <a:r>
              <a:t/>
            </a:r>
            <a:endParaRPr sz="1500">
              <a:solidFill>
                <a:schemeClr val="dk1"/>
              </a:solidFill>
            </a:endParaRPr>
          </a:p>
          <a:p>
            <a:pPr indent="-311943" lvl="0" marL="457200" rtl="0" algn="just">
              <a:spcBef>
                <a:spcPts val="1200"/>
              </a:spcBef>
              <a:spcAft>
                <a:spcPts val="0"/>
              </a:spcAft>
              <a:buClr>
                <a:schemeClr val="dk1"/>
              </a:buClr>
              <a:buSzPct val="100000"/>
              <a:buChar char="●"/>
            </a:pPr>
            <a:r>
              <a:rPr lang="en" sz="2100">
                <a:solidFill>
                  <a:schemeClr val="dk1"/>
                </a:solidFill>
              </a:rPr>
              <a:t>It also</a:t>
            </a:r>
            <a:r>
              <a:rPr lang="en" sz="2100">
                <a:solidFill>
                  <a:schemeClr val="dk1"/>
                </a:solidFill>
              </a:rPr>
              <a:t> consists of the the Kiwrious Inquiry Editor and the Kiwrious Teacher Resources. </a:t>
            </a:r>
            <a:r>
              <a:rPr lang="en" sz="2100">
                <a:solidFill>
                  <a:schemeClr val="dk1"/>
                </a:solidFill>
                <a:highlight>
                  <a:srgbClr val="FFFFFF"/>
                </a:highlight>
              </a:rPr>
              <a:t>The Kiwrious Inquiry Editor was designed for students to formulate scientific inquiries, make multiple observations, represent their findings in creative ways.</a:t>
            </a:r>
            <a:endParaRPr sz="2100">
              <a:solidFill>
                <a:schemeClr val="dk1"/>
              </a:solidFill>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0"/>
              </a:spcAft>
              <a:buNone/>
            </a:pPr>
            <a:r>
              <a:t/>
            </a:r>
            <a:endParaRPr sz="1200">
              <a:solidFill>
                <a:srgbClr val="C00000"/>
              </a:solidFill>
            </a:endParaRPr>
          </a:p>
          <a:p>
            <a:pPr indent="0" lvl="0" marL="0" rtl="0" algn="l">
              <a:spcBef>
                <a:spcPts val="1200"/>
              </a:spcBef>
              <a:spcAft>
                <a:spcPts val="1200"/>
              </a:spcAft>
              <a:buNone/>
            </a:pPr>
            <a:r>
              <a:t/>
            </a:r>
            <a:endParaRPr/>
          </a:p>
        </p:txBody>
      </p:sp>
      <p:pic>
        <p:nvPicPr>
          <p:cNvPr id="460" name="Google Shape;460;p50"/>
          <p:cNvPicPr preferRelativeResize="0"/>
          <p:nvPr/>
        </p:nvPicPr>
        <p:blipFill>
          <a:blip r:embed="rId3">
            <a:alphaModFix/>
          </a:blip>
          <a:stretch>
            <a:fillRect/>
          </a:stretch>
        </p:blipFill>
        <p:spPr>
          <a:xfrm>
            <a:off x="6504225" y="872976"/>
            <a:ext cx="1773724" cy="3840000"/>
          </a:xfrm>
          <a:prstGeom prst="rect">
            <a:avLst/>
          </a:prstGeom>
          <a:noFill/>
          <a:ln>
            <a:noFill/>
          </a:ln>
        </p:spPr>
      </p:pic>
      <p:sp>
        <p:nvSpPr>
          <p:cNvPr id="461" name="Google Shape;461;p50"/>
          <p:cNvSpPr txBox="1"/>
          <p:nvPr>
            <p:ph type="title"/>
          </p:nvPr>
        </p:nvSpPr>
        <p:spPr>
          <a:xfrm>
            <a:off x="6504225" y="288875"/>
            <a:ext cx="2414400" cy="491400"/>
          </a:xfrm>
          <a:prstGeom prst="rect">
            <a:avLst/>
          </a:prstGeom>
          <a:solidFill>
            <a:srgbClr val="FFE599"/>
          </a:solidFill>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b="1" lang="en" sz="2220"/>
              <a:t>Toolkit examples </a:t>
            </a:r>
            <a:endParaRPr b="1" sz="2220"/>
          </a:p>
        </p:txBody>
      </p:sp>
      <p:sp>
        <p:nvSpPr>
          <p:cNvPr id="462" name="Google Shape;46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rPr>
              <a:t>A toolkit for designing interfaces that respond to </a:t>
            </a:r>
            <a:r>
              <a:rPr lang="en">
                <a:solidFill>
                  <a:srgbClr val="980000"/>
                </a:solidFill>
              </a:rPr>
              <a:t>users’ emotional states based on their facial expressions.</a:t>
            </a:r>
            <a:endParaRPr>
              <a:solidFill>
                <a:srgbClr val="980000"/>
              </a:solidFill>
            </a:endParaRPr>
          </a:p>
          <a:p>
            <a:pPr indent="-334327" lvl="0" marL="457200" rtl="0" algn="l">
              <a:spcBef>
                <a:spcPts val="1000"/>
              </a:spcBef>
              <a:spcAft>
                <a:spcPts val="0"/>
              </a:spcAft>
              <a:buClr>
                <a:schemeClr val="dk1"/>
              </a:buClr>
              <a:buSzPct val="100000"/>
              <a:buChar char="●"/>
            </a:pPr>
            <a:r>
              <a:rPr lang="en">
                <a:solidFill>
                  <a:schemeClr val="dk1"/>
                </a:solidFill>
              </a:rPr>
              <a:t>Trained on the world’s largest dataset of facial expressions and has been optimized to operate on mobile devices and with very few false detections.</a:t>
            </a:r>
            <a:endParaRPr>
              <a:solidFill>
                <a:schemeClr val="dk1"/>
              </a:solidFill>
            </a:endParaRPr>
          </a:p>
          <a:p>
            <a:pPr indent="-334327" lvl="0" marL="457200" rtl="0" algn="l">
              <a:spcBef>
                <a:spcPts val="1000"/>
              </a:spcBef>
              <a:spcAft>
                <a:spcPts val="1000"/>
              </a:spcAft>
              <a:buClr>
                <a:schemeClr val="dk1"/>
              </a:buClr>
              <a:buSzPct val="100000"/>
              <a:buChar char="●"/>
            </a:pPr>
            <a:r>
              <a:rPr lang="en">
                <a:solidFill>
                  <a:schemeClr val="dk1"/>
                </a:solidFill>
              </a:rPr>
              <a:t>Provides </a:t>
            </a:r>
            <a:r>
              <a:rPr lang="en">
                <a:solidFill>
                  <a:schemeClr val="dk1"/>
                </a:solidFill>
              </a:rPr>
              <a:t>functionality</a:t>
            </a:r>
            <a:r>
              <a:rPr lang="en">
                <a:solidFill>
                  <a:schemeClr val="dk1"/>
                </a:solidFill>
              </a:rPr>
              <a:t> for facial landmark detection, facial action classification and emotion expression modelling.</a:t>
            </a:r>
            <a:endParaRPr>
              <a:solidFill>
                <a:schemeClr val="dk1"/>
              </a:solidFill>
            </a:endParaRPr>
          </a:p>
        </p:txBody>
      </p:sp>
      <p:sp>
        <p:nvSpPr>
          <p:cNvPr id="468" name="Google Shape;46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the best: Affdex SDK</a:t>
            </a:r>
            <a:endParaRPr/>
          </a:p>
        </p:txBody>
      </p:sp>
      <p:sp>
        <p:nvSpPr>
          <p:cNvPr id="469" name="Google Shape;469;p51"/>
          <p:cNvSpPr txBox="1"/>
          <p:nvPr>
            <p:ph type="title"/>
          </p:nvPr>
        </p:nvSpPr>
        <p:spPr>
          <a:xfrm>
            <a:off x="6504225" y="288875"/>
            <a:ext cx="2414400" cy="491400"/>
          </a:xfrm>
          <a:prstGeom prst="rect">
            <a:avLst/>
          </a:prstGeom>
          <a:solidFill>
            <a:srgbClr val="FFE599"/>
          </a:solidFill>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b="1" lang="en" sz="2220"/>
              <a:t>Toolkit examples </a:t>
            </a:r>
            <a:endParaRPr b="1" sz="2220"/>
          </a:p>
        </p:txBody>
      </p:sp>
      <p:pic>
        <p:nvPicPr>
          <p:cNvPr descr="AFFDEX SDK: A Cross-Platform Real-Time Multi-Face Expression Recognition Toolkit&#10;Daniel McDuff, Abdelrahman Mahmoud, Mohammad Mavadati, May Amr, Jay Turcot, Rana el Kaliouby&#10;&#10;Abstract:&#10;We present a real-time facial expression recognition toolkit that can automatically code the expressions of multiple people simultaneously.  The toolkit is available across major mobile and desktop platforms (Android, iOS, Windows).  The system is trained on the world’s largest dataset of facial expressions and has been optimized to operate on mobile devices and with very few false detections. The toolkit offers the potential for the design of novel interfaces that respond to users’ emotional states based on their facial expressions. We present a demonstration application that provides real-time visualization of the expressions captured by the camera. &#10;&#10;ACM DL: http://dl.acm.org/citation.cfm?id=2890247&#10;DOI: http://dx.doi.org/10.1145/2851581.2890247&#10;&#10;------&#10;&#10;https://chi2016.acm.org/wp/" id="470" name="Google Shape;470;p51" title="AFFDEX SDK: A Cross-Platform Real-Time Multi-Face Expression Recognition Toolkit">
            <a:hlinkClick r:id="rId3"/>
          </p:cNvPr>
          <p:cNvPicPr preferRelativeResize="0"/>
          <p:nvPr/>
        </p:nvPicPr>
        <p:blipFill>
          <a:blip r:embed="rId4">
            <a:alphaModFix/>
          </a:blip>
          <a:stretch>
            <a:fillRect/>
          </a:stretch>
        </p:blipFill>
        <p:spPr>
          <a:xfrm>
            <a:off x="4994800" y="1152475"/>
            <a:ext cx="3923825" cy="2942875"/>
          </a:xfrm>
          <a:prstGeom prst="rect">
            <a:avLst/>
          </a:prstGeom>
          <a:noFill/>
          <a:ln>
            <a:noFill/>
          </a:ln>
        </p:spPr>
      </p:pic>
      <p:sp>
        <p:nvSpPr>
          <p:cNvPr id="471" name="Google Shape;47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6495150" y="288875"/>
            <a:ext cx="2423400" cy="491400"/>
          </a:xfrm>
          <a:prstGeom prst="rect">
            <a:avLst/>
          </a:prstGeom>
          <a:solidFill>
            <a:srgbClr val="EAD1DC"/>
          </a:solidFill>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b="1" lang="en" sz="2220"/>
              <a:t>System examples </a:t>
            </a:r>
            <a:endParaRPr b="1" sz="2220"/>
          </a:p>
        </p:txBody>
      </p:sp>
      <p:sp>
        <p:nvSpPr>
          <p:cNvPr id="477" name="Google Shape;477;p52"/>
          <p:cNvSpPr txBox="1"/>
          <p:nvPr>
            <p:ph idx="1" type="body"/>
          </p:nvPr>
        </p:nvSpPr>
        <p:spPr>
          <a:xfrm>
            <a:off x="311700" y="1152475"/>
            <a:ext cx="45024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chemeClr val="dk1"/>
              </a:buClr>
              <a:buSzPts val="1600"/>
              <a:buChar char="●"/>
            </a:pPr>
            <a:r>
              <a:rPr lang="en" sz="1600">
                <a:solidFill>
                  <a:schemeClr val="dk1"/>
                </a:solidFill>
              </a:rPr>
              <a:t>T</a:t>
            </a:r>
            <a:r>
              <a:rPr lang="en" sz="1600">
                <a:solidFill>
                  <a:schemeClr val="dk1"/>
                </a:solidFill>
              </a:rPr>
              <a:t>he first paper to demonstrate an easy way to create kinesthetic texture animation.</a:t>
            </a:r>
            <a:endParaRPr sz="1600">
              <a:solidFill>
                <a:schemeClr val="dk1"/>
              </a:solidFill>
            </a:endParaRPr>
          </a:p>
          <a:p>
            <a:pPr indent="0" lvl="0" marL="457200" rtl="0" algn="l">
              <a:lnSpc>
                <a:spcPct val="105000"/>
              </a:lnSpc>
              <a:spcBef>
                <a:spcPts val="1000"/>
              </a:spcBef>
              <a:spcAft>
                <a:spcPts val="0"/>
              </a:spcAft>
              <a:buNone/>
            </a:pPr>
            <a:r>
              <a:t/>
            </a:r>
            <a:endParaRPr sz="1600">
              <a:solidFill>
                <a:schemeClr val="dk1"/>
              </a:solidFill>
            </a:endParaRPr>
          </a:p>
          <a:p>
            <a:pPr indent="-330200" lvl="0" marL="457200" rtl="0" algn="l">
              <a:lnSpc>
                <a:spcPct val="105000"/>
              </a:lnSpc>
              <a:spcBef>
                <a:spcPts val="1000"/>
              </a:spcBef>
              <a:spcAft>
                <a:spcPts val="1000"/>
              </a:spcAft>
              <a:buClr>
                <a:schemeClr val="dk1"/>
              </a:buClr>
              <a:buSzPts val="1600"/>
              <a:buChar char="●"/>
            </a:pPr>
            <a:r>
              <a:rPr lang="en" sz="1600">
                <a:solidFill>
                  <a:schemeClr val="dk1"/>
                </a:solidFill>
              </a:rPr>
              <a:t>It is a unified framework of motion controls that allows users to seamlessly add coordinated motions to object collections. </a:t>
            </a:r>
            <a:endParaRPr sz="1600">
              <a:solidFill>
                <a:schemeClr val="dk1"/>
              </a:solidFill>
            </a:endParaRPr>
          </a:p>
        </p:txBody>
      </p:sp>
      <p:sp>
        <p:nvSpPr>
          <p:cNvPr id="478" name="Google Shape;47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the first: Draco</a:t>
            </a:r>
            <a:endParaRPr/>
          </a:p>
        </p:txBody>
      </p:sp>
      <p:pic>
        <p:nvPicPr>
          <p:cNvPr descr="Full Title: &#10;&#10;Draco: Bringing Life to Illustrations &#10;&#10;Authors:&#10;&#10;Rubaiat Habib Kazi, Fanny Chevalier, Tovi Grossman, Shengdong Zhao, George Fitzmaurice &#10;&#10;Abstract: &#10;&#10;Draco is a sketch-based interface that allows artists and casual users alike to add a rich set of animation effects to their drawings, seemingly bringing illustrations to life. While previous systems have introduced sketch-based animations for individual objects, our contribution is a unified framework of motion controls that allows users to seamlessly add coordinated motions to object collections. We propose a framework built around kinetic textures, which provide continuous animation effects while preserving the unique timeless nature of still illustrations. This enables many dynamic effects difficult or not possible with previous sketch-based tools, such as a school of fish swimming, tree leaves blowing in the wind, or water rippling in a pond. A user study with professional animators and casual users demonstrates the variety of animations, applications and creative possibilities our tool provides.  &#10;&#10;DOI:http://doi.acm.org/10.1145/2559206.2574769" id="479" name="Google Shape;479;p52" title="Draco: Bringing Life to Illustrations">
            <a:hlinkClick r:id="rId3"/>
          </p:cNvPr>
          <p:cNvPicPr preferRelativeResize="0"/>
          <p:nvPr/>
        </p:nvPicPr>
        <p:blipFill>
          <a:blip r:embed="rId4">
            <a:alphaModFix/>
          </a:blip>
          <a:stretch>
            <a:fillRect/>
          </a:stretch>
        </p:blipFill>
        <p:spPr>
          <a:xfrm>
            <a:off x="5220000" y="1017725"/>
            <a:ext cx="3786550" cy="2839900"/>
          </a:xfrm>
          <a:prstGeom prst="rect">
            <a:avLst/>
          </a:prstGeom>
          <a:noFill/>
          <a:ln>
            <a:noFill/>
          </a:ln>
        </p:spPr>
      </p:pic>
      <p:sp>
        <p:nvSpPr>
          <p:cNvPr id="480" name="Google Shape;48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6495150" y="288875"/>
            <a:ext cx="2423400" cy="491400"/>
          </a:xfrm>
          <a:prstGeom prst="rect">
            <a:avLst/>
          </a:prstGeom>
          <a:solidFill>
            <a:srgbClr val="EAD1DC"/>
          </a:solidFill>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b="1" lang="en" sz="2220"/>
              <a:t>System examples </a:t>
            </a:r>
            <a:endParaRPr b="1" sz="2220"/>
          </a:p>
        </p:txBody>
      </p:sp>
      <p:sp>
        <p:nvSpPr>
          <p:cNvPr id="486" name="Google Shape;486;p53"/>
          <p:cNvSpPr txBox="1"/>
          <p:nvPr>
            <p:ph idx="1" type="body"/>
          </p:nvPr>
        </p:nvSpPr>
        <p:spPr>
          <a:xfrm>
            <a:off x="311700" y="1152475"/>
            <a:ext cx="4317000" cy="34164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Clr>
                <a:schemeClr val="dk1"/>
              </a:buClr>
              <a:buSzPts val="1500"/>
              <a:buChar char="●"/>
            </a:pPr>
            <a:r>
              <a:rPr lang="en" sz="1500">
                <a:solidFill>
                  <a:schemeClr val="dk1"/>
                </a:solidFill>
              </a:rPr>
              <a:t>The paper describes a wearable sensing system mapping </a:t>
            </a:r>
            <a:r>
              <a:rPr lang="en" sz="1500">
                <a:solidFill>
                  <a:srgbClr val="980000"/>
                </a:solidFill>
              </a:rPr>
              <a:t>physiological data</a:t>
            </a:r>
            <a:r>
              <a:rPr lang="en" sz="1500">
                <a:solidFill>
                  <a:schemeClr val="dk1"/>
                </a:solidFill>
              </a:rPr>
              <a:t> (EDA, HR) to changes in staging elements. </a:t>
            </a:r>
            <a:endParaRPr sz="1500">
              <a:solidFill>
                <a:schemeClr val="dk1"/>
              </a:solidFill>
            </a:endParaRPr>
          </a:p>
          <a:p>
            <a:pPr indent="0" lvl="0" marL="457200" rtl="0" algn="l">
              <a:lnSpc>
                <a:spcPct val="105000"/>
              </a:lnSpc>
              <a:spcBef>
                <a:spcPts val="1000"/>
              </a:spcBef>
              <a:spcAft>
                <a:spcPts val="0"/>
              </a:spcAft>
              <a:buNone/>
            </a:pPr>
            <a:r>
              <a:t/>
            </a:r>
            <a:endParaRPr sz="1500">
              <a:solidFill>
                <a:schemeClr val="dk1"/>
              </a:solidFill>
            </a:endParaRPr>
          </a:p>
          <a:p>
            <a:pPr indent="-330200" lvl="0" marL="457200" rtl="0" algn="l">
              <a:lnSpc>
                <a:spcPct val="105000"/>
              </a:lnSpc>
              <a:spcBef>
                <a:spcPts val="1000"/>
              </a:spcBef>
              <a:spcAft>
                <a:spcPts val="0"/>
              </a:spcAft>
              <a:buClr>
                <a:schemeClr val="dk1"/>
              </a:buClr>
              <a:buSzPts val="1600"/>
              <a:buChar char="●"/>
            </a:pPr>
            <a:r>
              <a:rPr lang="en" sz="1500">
                <a:solidFill>
                  <a:schemeClr val="dk1"/>
                </a:solidFill>
              </a:rPr>
              <a:t>This work is done in a more comprehensive and privacy-sensitive manner compared to previous work on interactive performa</a:t>
            </a:r>
            <a:r>
              <a:rPr lang="en" sz="1600">
                <a:solidFill>
                  <a:schemeClr val="dk1"/>
                </a:solidFill>
              </a:rPr>
              <a:t>nces. </a:t>
            </a:r>
            <a:endParaRPr sz="1600">
              <a:solidFill>
                <a:schemeClr val="dk1"/>
              </a:solidFill>
            </a:endParaRPr>
          </a:p>
        </p:txBody>
      </p:sp>
      <p:sp>
        <p:nvSpPr>
          <p:cNvPr id="487" name="Google Shape;48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the best: Boiling Mind</a:t>
            </a:r>
            <a:endParaRPr/>
          </a:p>
        </p:txBody>
      </p:sp>
      <p:pic>
        <p:nvPicPr>
          <p:cNvPr id="488" name="Google Shape;488;p53"/>
          <p:cNvPicPr preferRelativeResize="0"/>
          <p:nvPr/>
        </p:nvPicPr>
        <p:blipFill>
          <a:blip r:embed="rId3">
            <a:alphaModFix/>
          </a:blip>
          <a:stretch>
            <a:fillRect/>
          </a:stretch>
        </p:blipFill>
        <p:spPr>
          <a:xfrm>
            <a:off x="4834975" y="980125"/>
            <a:ext cx="3683098" cy="1873075"/>
          </a:xfrm>
          <a:prstGeom prst="rect">
            <a:avLst/>
          </a:prstGeom>
          <a:noFill/>
          <a:ln>
            <a:noFill/>
          </a:ln>
        </p:spPr>
      </p:pic>
      <p:pic>
        <p:nvPicPr>
          <p:cNvPr id="489" name="Google Shape;489;p53"/>
          <p:cNvPicPr preferRelativeResize="0"/>
          <p:nvPr/>
        </p:nvPicPr>
        <p:blipFill>
          <a:blip r:embed="rId4">
            <a:alphaModFix/>
          </a:blip>
          <a:stretch>
            <a:fillRect/>
          </a:stretch>
        </p:blipFill>
        <p:spPr>
          <a:xfrm>
            <a:off x="4628663" y="2856825"/>
            <a:ext cx="4095725" cy="2139574"/>
          </a:xfrm>
          <a:prstGeom prst="rect">
            <a:avLst/>
          </a:prstGeom>
          <a:noFill/>
          <a:ln>
            <a:noFill/>
          </a:ln>
        </p:spPr>
      </p:pic>
      <p:sp>
        <p:nvSpPr>
          <p:cNvPr id="490" name="Google Shape;49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Subtypes and examples of constructive/artefact research in HCI</a:t>
            </a:r>
            <a:endParaRPr/>
          </a:p>
        </p:txBody>
      </p:sp>
      <p:sp>
        <p:nvSpPr>
          <p:cNvPr id="88" name="Google Shape;88;p18"/>
          <p:cNvSpPr txBox="1"/>
          <p:nvPr>
            <p:ph idx="1" type="body"/>
          </p:nvPr>
        </p:nvSpPr>
        <p:spPr>
          <a:xfrm>
            <a:off x="311700" y="1152475"/>
            <a:ext cx="8055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38761D"/>
                </a:solidFill>
              </a:rPr>
              <a:t>[O&amp;H’16]</a:t>
            </a:r>
            <a:endParaRPr b="1">
              <a:solidFill>
                <a:srgbClr val="38761D"/>
              </a:solidFill>
            </a:endParaRPr>
          </a:p>
          <a:p>
            <a:pPr indent="-317500" lvl="0" marL="457200" rtl="0" algn="l">
              <a:spcBef>
                <a:spcPts val="1200"/>
              </a:spcBef>
              <a:spcAft>
                <a:spcPts val="0"/>
              </a:spcAft>
              <a:buSzPts val="1400"/>
              <a:buChar char="●"/>
            </a:pPr>
            <a:r>
              <a:rPr lang="en"/>
              <a:t>[</a:t>
            </a:r>
            <a:r>
              <a:rPr i="1" lang="en">
                <a:solidFill>
                  <a:srgbClr val="999999"/>
                </a:solidFill>
              </a:rPr>
              <a:t>No known solution</a:t>
            </a:r>
            <a:r>
              <a:rPr lang="en"/>
              <a:t>] Tangible bits </a:t>
            </a:r>
            <a:endParaRPr/>
          </a:p>
          <a:p>
            <a:pPr indent="-317500" lvl="0" marL="457200" rtl="0" algn="l">
              <a:spcBef>
                <a:spcPts val="0"/>
              </a:spcBef>
              <a:spcAft>
                <a:spcPts val="0"/>
              </a:spcAft>
              <a:buSzPts val="1400"/>
              <a:buChar char="●"/>
            </a:pPr>
            <a:r>
              <a:rPr lang="en"/>
              <a:t>[</a:t>
            </a:r>
            <a:r>
              <a:rPr i="1" lang="en">
                <a:solidFill>
                  <a:srgbClr val="999999"/>
                </a:solidFill>
              </a:rPr>
              <a:t>Partial solution</a:t>
            </a:r>
            <a:r>
              <a:rPr lang="en"/>
              <a:t>] SenseTable</a:t>
            </a:r>
            <a:endParaRPr/>
          </a:p>
          <a:p>
            <a:pPr indent="-317500" lvl="0" marL="457200" rtl="0" algn="l">
              <a:spcBef>
                <a:spcPts val="0"/>
              </a:spcBef>
              <a:spcAft>
                <a:spcPts val="0"/>
              </a:spcAft>
              <a:buSzPts val="1400"/>
              <a:buChar char="●"/>
            </a:pPr>
            <a:r>
              <a:rPr lang="en"/>
              <a:t>[</a:t>
            </a:r>
            <a:r>
              <a:rPr i="1" lang="en">
                <a:solidFill>
                  <a:srgbClr val="999999"/>
                </a:solidFill>
              </a:rPr>
              <a:t>Unable to implement or deploy</a:t>
            </a:r>
            <a:r>
              <a:rPr lang="en"/>
              <a:t>] Design and deployment of a collaborative multi-surface system</a:t>
            </a:r>
            <a:endParaRPr/>
          </a:p>
          <a:p>
            <a:pPr indent="0" lvl="0" marL="0" rtl="0" algn="l">
              <a:spcBef>
                <a:spcPts val="1200"/>
              </a:spcBef>
              <a:spcAft>
                <a:spcPts val="0"/>
              </a:spcAft>
              <a:buNone/>
            </a:pPr>
            <a:r>
              <a:rPr b="1" lang="en">
                <a:solidFill>
                  <a:srgbClr val="0000FF"/>
                </a:solidFill>
              </a:rPr>
              <a:t>[Wob’12]</a:t>
            </a:r>
            <a:endParaRPr b="1">
              <a:solidFill>
                <a:srgbClr val="0000FF"/>
              </a:solidFill>
            </a:endParaRPr>
          </a:p>
          <a:p>
            <a:pPr indent="-317500" lvl="0" marL="457200" rtl="0" algn="l">
              <a:spcBef>
                <a:spcPts val="1200"/>
              </a:spcBef>
              <a:spcAft>
                <a:spcPts val="0"/>
              </a:spcAft>
              <a:buSzPts val="1400"/>
              <a:buChar char="●"/>
            </a:pPr>
            <a:r>
              <a:rPr lang="en"/>
              <a:t>[</a:t>
            </a:r>
            <a:r>
              <a:rPr i="1" lang="en">
                <a:solidFill>
                  <a:srgbClr val="999999"/>
                </a:solidFill>
              </a:rPr>
              <a:t>System, architecture, tools, toolkits</a:t>
            </a:r>
            <a:r>
              <a:rPr lang="en"/>
              <a:t>] Boiling Mind</a:t>
            </a:r>
            <a:endParaRPr/>
          </a:p>
          <a:p>
            <a:pPr indent="-304800" lvl="1" marL="914400" rtl="0" algn="l">
              <a:spcBef>
                <a:spcPts val="0"/>
              </a:spcBef>
              <a:spcAft>
                <a:spcPts val="0"/>
              </a:spcAft>
              <a:buSzPts val="1200"/>
              <a:buChar char="○"/>
            </a:pPr>
            <a:r>
              <a:rPr lang="en"/>
              <a:t>Evaluated holistically according to what they make possible and how they do so</a:t>
            </a:r>
            <a:endParaRPr/>
          </a:p>
          <a:p>
            <a:pPr indent="-317500" lvl="0" marL="457200" rtl="0" algn="l">
              <a:spcBef>
                <a:spcPts val="0"/>
              </a:spcBef>
              <a:spcAft>
                <a:spcPts val="0"/>
              </a:spcAft>
              <a:buSzPts val="1400"/>
              <a:buChar char="●"/>
            </a:pPr>
            <a:r>
              <a:rPr lang="en"/>
              <a:t>[</a:t>
            </a:r>
            <a:r>
              <a:rPr i="1" lang="en">
                <a:solidFill>
                  <a:srgbClr val="999999"/>
                </a:solidFill>
              </a:rPr>
              <a:t>Input and interaction techniques</a:t>
            </a:r>
            <a:r>
              <a:rPr lang="en"/>
              <a:t>] The bubble cursor …</a:t>
            </a:r>
            <a:endParaRPr/>
          </a:p>
          <a:p>
            <a:pPr indent="-304800" lvl="1" marL="914400" rtl="0" algn="l">
              <a:spcBef>
                <a:spcPts val="0"/>
              </a:spcBef>
              <a:spcAft>
                <a:spcPts val="0"/>
              </a:spcAft>
              <a:buSzPts val="1200"/>
              <a:buChar char="○"/>
            </a:pPr>
            <a:r>
              <a:rPr lang="en"/>
              <a:t>Evaluated precisely and quantitatively for human performance benefits</a:t>
            </a:r>
            <a:endParaRPr/>
          </a:p>
          <a:p>
            <a:pPr indent="-317500" lvl="0" marL="457200" rtl="0" algn="l">
              <a:spcBef>
                <a:spcPts val="0"/>
              </a:spcBef>
              <a:spcAft>
                <a:spcPts val="0"/>
              </a:spcAft>
              <a:buSzPts val="1400"/>
              <a:buChar char="●"/>
            </a:pPr>
            <a:r>
              <a:rPr lang="en"/>
              <a:t>[</a:t>
            </a:r>
            <a:r>
              <a:rPr i="1" lang="en">
                <a:solidFill>
                  <a:srgbClr val="999999"/>
                </a:solidFill>
              </a:rPr>
              <a:t>New design expressions</a:t>
            </a:r>
            <a:r>
              <a:rPr lang="en"/>
              <a:t>] Tangible bits: towards seamless interfaces between people, bits and atoms</a:t>
            </a:r>
            <a:endParaRPr/>
          </a:p>
          <a:p>
            <a:pPr indent="-304800" lvl="1" marL="914400" rtl="0" algn="l">
              <a:spcBef>
                <a:spcPts val="0"/>
              </a:spcBef>
              <a:spcAft>
                <a:spcPts val="0"/>
              </a:spcAft>
              <a:buSzPts val="1200"/>
              <a:buChar char="○"/>
            </a:pPr>
            <a:r>
              <a:rPr lang="en"/>
              <a:t>Evaluated by how insightful, compelling, and innovative is their portrayal</a:t>
            </a:r>
            <a:endParaRPr/>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0" name="Google Shape;90;p18"/>
          <p:cNvPicPr preferRelativeResize="0"/>
          <p:nvPr/>
        </p:nvPicPr>
        <p:blipFill>
          <a:blip r:embed="rId3">
            <a:alphaModFix/>
          </a:blip>
          <a:stretch>
            <a:fillRect/>
          </a:stretch>
        </p:blipFill>
        <p:spPr>
          <a:xfrm>
            <a:off x="3753125" y="265725"/>
            <a:ext cx="3802375" cy="2306025"/>
          </a:xfrm>
          <a:prstGeom prst="rect">
            <a:avLst/>
          </a:prstGeom>
          <a:noFill/>
          <a:ln>
            <a:noFill/>
          </a:ln>
        </p:spPr>
      </p:pic>
      <p:pic>
        <p:nvPicPr>
          <p:cNvPr id="91" name="Google Shape;91;p18"/>
          <p:cNvPicPr preferRelativeResize="0"/>
          <p:nvPr/>
        </p:nvPicPr>
        <p:blipFill>
          <a:blip r:embed="rId4">
            <a:alphaModFix/>
          </a:blip>
          <a:stretch>
            <a:fillRect/>
          </a:stretch>
        </p:blipFill>
        <p:spPr>
          <a:xfrm>
            <a:off x="4262525" y="-67250"/>
            <a:ext cx="3480724" cy="2748724"/>
          </a:xfrm>
          <a:prstGeom prst="rect">
            <a:avLst/>
          </a:prstGeom>
          <a:noFill/>
          <a:ln>
            <a:noFill/>
          </a:ln>
        </p:spPr>
      </p:pic>
      <p:pic>
        <p:nvPicPr>
          <p:cNvPr id="92" name="Google Shape;92;p18"/>
          <p:cNvPicPr preferRelativeResize="0"/>
          <p:nvPr/>
        </p:nvPicPr>
        <p:blipFill>
          <a:blip r:embed="rId5">
            <a:alphaModFix/>
          </a:blip>
          <a:stretch>
            <a:fillRect/>
          </a:stretch>
        </p:blipFill>
        <p:spPr>
          <a:xfrm>
            <a:off x="845350" y="883388"/>
            <a:ext cx="2628900" cy="1743075"/>
          </a:xfrm>
          <a:prstGeom prst="rect">
            <a:avLst/>
          </a:prstGeom>
          <a:noFill/>
          <a:ln>
            <a:noFill/>
          </a:ln>
        </p:spPr>
      </p:pic>
      <p:grpSp>
        <p:nvGrpSpPr>
          <p:cNvPr id="93" name="Google Shape;93;p18"/>
          <p:cNvGrpSpPr/>
          <p:nvPr/>
        </p:nvGrpSpPr>
        <p:grpSpPr>
          <a:xfrm>
            <a:off x="4736563" y="1017725"/>
            <a:ext cx="4095725" cy="4016274"/>
            <a:chOff x="4628663" y="980125"/>
            <a:chExt cx="4095725" cy="4016274"/>
          </a:xfrm>
        </p:grpSpPr>
        <p:pic>
          <p:nvPicPr>
            <p:cNvPr id="94" name="Google Shape;94;p18"/>
            <p:cNvPicPr preferRelativeResize="0"/>
            <p:nvPr/>
          </p:nvPicPr>
          <p:blipFill>
            <a:blip r:embed="rId6">
              <a:alphaModFix/>
            </a:blip>
            <a:stretch>
              <a:fillRect/>
            </a:stretch>
          </p:blipFill>
          <p:spPr>
            <a:xfrm>
              <a:off x="4834975" y="980125"/>
              <a:ext cx="3683098" cy="1873075"/>
            </a:xfrm>
            <a:prstGeom prst="rect">
              <a:avLst/>
            </a:prstGeom>
            <a:noFill/>
            <a:ln>
              <a:noFill/>
            </a:ln>
          </p:spPr>
        </p:pic>
        <p:pic>
          <p:nvPicPr>
            <p:cNvPr id="95" name="Google Shape;95;p18"/>
            <p:cNvPicPr preferRelativeResize="0"/>
            <p:nvPr/>
          </p:nvPicPr>
          <p:blipFill>
            <a:blip r:embed="rId7">
              <a:alphaModFix/>
            </a:blip>
            <a:stretch>
              <a:fillRect/>
            </a:stretch>
          </p:blipFill>
          <p:spPr>
            <a:xfrm>
              <a:off x="4628663" y="2856825"/>
              <a:ext cx="4095725" cy="213957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
                                          </p:stCondLst>
                                        </p:cTn>
                                        <p:tgtEl>
                                          <p:spTgt spid="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
                                          </p:stCondLst>
                                        </p:cTn>
                                        <p:tgtEl>
                                          <p:spTgt spid="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300"/>
                                          </p:stCondLst>
                                        </p:cTn>
                                        <p:tgtEl>
                                          <p:spTgt spid="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Toolkit examples  </a:t>
            </a:r>
            <a:endParaRPr/>
          </a:p>
        </p:txBody>
      </p:sp>
      <p:sp>
        <p:nvSpPr>
          <p:cNvPr id="496" name="Google Shape;496;p54"/>
          <p:cNvSpPr txBox="1"/>
          <p:nvPr>
            <p:ph idx="1" type="body"/>
          </p:nvPr>
        </p:nvSpPr>
        <p:spPr>
          <a:xfrm>
            <a:off x="311700" y="1152475"/>
            <a:ext cx="47559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Be the first: Phidgets </a:t>
            </a:r>
            <a:endParaRPr/>
          </a:p>
          <a:p>
            <a:pPr indent="-317500" lvl="1" marL="914400" rtl="0" algn="l">
              <a:spcBef>
                <a:spcPts val="0"/>
              </a:spcBef>
              <a:spcAft>
                <a:spcPts val="0"/>
              </a:spcAft>
              <a:buSzPts val="1400"/>
              <a:buChar char="○"/>
            </a:pPr>
            <a:r>
              <a:rPr lang="en"/>
              <a:t>The first paper to demonstrate an easy way to create physical user </a:t>
            </a:r>
            <a:r>
              <a:rPr lang="en"/>
              <a:t>interfaces</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Be the best: MAUI </a:t>
            </a:r>
            <a:endParaRPr/>
          </a:p>
          <a:p>
            <a:pPr indent="-317500" lvl="1" marL="914400" rtl="0" algn="l">
              <a:spcBef>
                <a:spcPts val="0"/>
              </a:spcBef>
              <a:spcAft>
                <a:spcPts val="0"/>
              </a:spcAft>
              <a:buSzPts val="1400"/>
              <a:buChar char="○"/>
            </a:pPr>
            <a:r>
              <a:rPr lang="en"/>
              <a:t>The best toolkit for building groupwares compared with previous state-of-the-art toolkit such as GroupKit</a:t>
            </a:r>
            <a:endParaRPr/>
          </a:p>
          <a:p>
            <a:pPr indent="0" lvl="0" marL="0" rtl="0" algn="l">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pic>
        <p:nvPicPr>
          <p:cNvPr descr="Greenberg, S. and Fitchett, C. (2001)&#10;Phidgets: Easy Development of Physical Interfaces through Physical Widgets. In Proceedings of the 14th Annual ACM Symposium on User Interface Software and Technology - ACM UIST'01. (Orlando, Florida), ACM Press, pages 209-218, November 11-14. Best paper award. Earlier version as report 2001-686-09. &#10;&#10;Abstract: Physical widgets or phidgets are to physical user interfaces what widgets are to graphical user interfaces. Similar to widgets, phidgets abstract and package input and output devices: they hide implementation and construction details, they expose functionality through a well-defined API, and they have an (optional) on-screen interactive interface for displaying and controlling device state. Unlike widgets, phidgets also require: a connection manager to track how devices appear on-line; a way to link a software phidget with its physical counterpart; and a simulation mode to allow the programmer to develop, debug and test a physical interface even when no physical device is present. Our evaluation shows that everyday programmers using phidgets can rapidly develop physical interfaces." id="497" name="Google Shape;497;p54" title="Phidgets: Easy Development of Physical Interfaces through Physical Widgets">
            <a:hlinkClick r:id="rId3"/>
          </p:cNvPr>
          <p:cNvPicPr preferRelativeResize="0"/>
          <p:nvPr/>
        </p:nvPicPr>
        <p:blipFill>
          <a:blip r:embed="rId4">
            <a:alphaModFix/>
          </a:blip>
          <a:stretch>
            <a:fillRect/>
          </a:stretch>
        </p:blipFill>
        <p:spPr>
          <a:xfrm>
            <a:off x="5168500" y="942000"/>
            <a:ext cx="2615425" cy="1961582"/>
          </a:xfrm>
          <a:prstGeom prst="rect">
            <a:avLst/>
          </a:prstGeom>
          <a:noFill/>
          <a:ln>
            <a:noFill/>
          </a:ln>
        </p:spPr>
      </p:pic>
      <p:pic>
        <p:nvPicPr>
          <p:cNvPr id="498" name="Google Shape;498;p54"/>
          <p:cNvPicPr preferRelativeResize="0"/>
          <p:nvPr/>
        </p:nvPicPr>
        <p:blipFill>
          <a:blip r:embed="rId5">
            <a:alphaModFix/>
          </a:blip>
          <a:stretch>
            <a:fillRect/>
          </a:stretch>
        </p:blipFill>
        <p:spPr>
          <a:xfrm>
            <a:off x="5143800" y="3055982"/>
            <a:ext cx="2566265" cy="1935118"/>
          </a:xfrm>
          <a:prstGeom prst="rect">
            <a:avLst/>
          </a:prstGeom>
          <a:noFill/>
          <a:ln>
            <a:noFill/>
          </a:ln>
        </p:spPr>
      </p:pic>
      <p:sp>
        <p:nvSpPr>
          <p:cNvPr id="499" name="Google Shape;49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to conduct artefact research?</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666666"/>
                </a:solidFill>
              </a:rPr>
              <a:t>The “ideal” workflow of “an” artefact investigation</a:t>
            </a:r>
            <a:endParaRPr>
              <a:solidFill>
                <a:srgbClr val="666666"/>
              </a:solidFill>
            </a:endParaRPr>
          </a:p>
        </p:txBody>
      </p:sp>
      <p:sp>
        <p:nvSpPr>
          <p:cNvPr id="505" name="Google Shape;50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“ideal” workflow of a system/toolkit project (first or best)</a:t>
            </a:r>
            <a:endParaRPr/>
          </a:p>
        </p:txBody>
      </p:sp>
      <p:sp>
        <p:nvSpPr>
          <p:cNvPr id="511" name="Google Shape;511;p56"/>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56"/>
          <p:cNvPicPr preferRelativeResize="0"/>
          <p:nvPr/>
        </p:nvPicPr>
        <p:blipFill>
          <a:blip r:embed="rId3">
            <a:alphaModFix/>
          </a:blip>
          <a:stretch>
            <a:fillRect/>
          </a:stretch>
        </p:blipFill>
        <p:spPr>
          <a:xfrm>
            <a:off x="311700" y="1308175"/>
            <a:ext cx="8599877" cy="3293275"/>
          </a:xfrm>
          <a:prstGeom prst="rect">
            <a:avLst/>
          </a:prstGeom>
          <a:noFill/>
          <a:ln>
            <a:noFill/>
          </a:ln>
        </p:spPr>
      </p:pic>
      <p:sp>
        <p:nvSpPr>
          <p:cNvPr id="514" name="Google Shape;514;p56"/>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6"/>
          <p:cNvSpPr txBox="1"/>
          <p:nvPr/>
        </p:nvSpPr>
        <p:spPr>
          <a:xfrm>
            <a:off x="3281333" y="3299175"/>
            <a:ext cx="76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or toolkit</a:t>
            </a:r>
            <a:endParaRPr sz="1100">
              <a:solidFill>
                <a:srgbClr val="FF0000"/>
              </a:solidFill>
            </a:endParaRPr>
          </a:p>
        </p:txBody>
      </p:sp>
      <p:sp>
        <p:nvSpPr>
          <p:cNvPr id="516" name="Google Shape;51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“ideal” workflow of a system/toolkit project (first or best)</a:t>
            </a:r>
            <a:endParaRPr/>
          </a:p>
        </p:txBody>
      </p:sp>
      <p:sp>
        <p:nvSpPr>
          <p:cNvPr id="522" name="Google Shape;522;p57"/>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57"/>
          <p:cNvPicPr preferRelativeResize="0"/>
          <p:nvPr/>
        </p:nvPicPr>
        <p:blipFill>
          <a:blip r:embed="rId3">
            <a:alphaModFix/>
          </a:blip>
          <a:stretch>
            <a:fillRect/>
          </a:stretch>
        </p:blipFill>
        <p:spPr>
          <a:xfrm>
            <a:off x="316400" y="1412825"/>
            <a:ext cx="8574937" cy="2877413"/>
          </a:xfrm>
          <a:prstGeom prst="rect">
            <a:avLst/>
          </a:prstGeom>
          <a:noFill/>
          <a:ln>
            <a:noFill/>
          </a:ln>
        </p:spPr>
      </p:pic>
      <p:sp>
        <p:nvSpPr>
          <p:cNvPr id="525" name="Google Shape;525;p57"/>
          <p:cNvSpPr/>
          <p:nvPr/>
        </p:nvSpPr>
        <p:spPr>
          <a:xfrm>
            <a:off x="316400" y="1535775"/>
            <a:ext cx="1408800" cy="78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7"/>
          <p:cNvPicPr preferRelativeResize="0"/>
          <p:nvPr/>
        </p:nvPicPr>
        <p:blipFill>
          <a:blip r:embed="rId4">
            <a:alphaModFix/>
          </a:blip>
          <a:stretch>
            <a:fillRect/>
          </a:stretch>
        </p:blipFill>
        <p:spPr>
          <a:xfrm>
            <a:off x="6018650" y="3549228"/>
            <a:ext cx="1982367" cy="487775"/>
          </a:xfrm>
          <a:prstGeom prst="rect">
            <a:avLst/>
          </a:prstGeom>
          <a:noFill/>
          <a:ln>
            <a:noFill/>
          </a:ln>
        </p:spPr>
      </p:pic>
      <p:sp>
        <p:nvSpPr>
          <p:cNvPr id="527" name="Google Shape;527;p57"/>
          <p:cNvSpPr txBox="1"/>
          <p:nvPr/>
        </p:nvSpPr>
        <p:spPr>
          <a:xfrm>
            <a:off x="7914125" y="3100825"/>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a:t>
            </a:r>
            <a:endParaRPr/>
          </a:p>
        </p:txBody>
      </p:sp>
      <p:sp>
        <p:nvSpPr>
          <p:cNvPr id="528" name="Google Shape;528;p57"/>
          <p:cNvSpPr txBox="1"/>
          <p:nvPr/>
        </p:nvSpPr>
        <p:spPr>
          <a:xfrm>
            <a:off x="7914133" y="3593017"/>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(Toolkit)</a:t>
            </a:r>
            <a:endParaRPr/>
          </a:p>
        </p:txBody>
      </p:sp>
      <p:sp>
        <p:nvSpPr>
          <p:cNvPr id="529" name="Google Shape;52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“ideal” workflow of “an” interaction technique project (be the first)</a:t>
            </a:r>
            <a:endParaRPr/>
          </a:p>
        </p:txBody>
      </p:sp>
      <p:sp>
        <p:nvSpPr>
          <p:cNvPr id="535" name="Google Shape;535;p58"/>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58"/>
          <p:cNvPicPr preferRelativeResize="0"/>
          <p:nvPr/>
        </p:nvPicPr>
        <p:blipFill>
          <a:blip r:embed="rId3">
            <a:alphaModFix/>
          </a:blip>
          <a:stretch>
            <a:fillRect/>
          </a:stretch>
        </p:blipFill>
        <p:spPr>
          <a:xfrm>
            <a:off x="0" y="1292812"/>
            <a:ext cx="9143999" cy="1907426"/>
          </a:xfrm>
          <a:prstGeom prst="rect">
            <a:avLst/>
          </a:prstGeom>
          <a:noFill/>
          <a:ln>
            <a:noFill/>
          </a:ln>
        </p:spPr>
      </p:pic>
      <p:sp>
        <p:nvSpPr>
          <p:cNvPr id="538" name="Google Shape;53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58"/>
          <p:cNvPicPr preferRelativeResize="0"/>
          <p:nvPr/>
        </p:nvPicPr>
        <p:blipFill>
          <a:blip r:embed="rId4">
            <a:alphaModFix/>
          </a:blip>
          <a:stretch>
            <a:fillRect/>
          </a:stretch>
        </p:blipFill>
        <p:spPr>
          <a:xfrm>
            <a:off x="2013501" y="3386691"/>
            <a:ext cx="6170749" cy="16701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9"/>
          <p:cNvPicPr preferRelativeResize="0"/>
          <p:nvPr/>
        </p:nvPicPr>
        <p:blipFill rotWithShape="1">
          <a:blip r:embed="rId3">
            <a:alphaModFix/>
          </a:blip>
          <a:srcRect b="0" l="0" r="3772" t="0"/>
          <a:stretch/>
        </p:blipFill>
        <p:spPr>
          <a:xfrm>
            <a:off x="190900" y="1017725"/>
            <a:ext cx="8762201" cy="2392700"/>
          </a:xfrm>
          <a:prstGeom prst="rect">
            <a:avLst/>
          </a:prstGeom>
          <a:noFill/>
          <a:ln>
            <a:noFill/>
          </a:ln>
        </p:spPr>
      </p:pic>
      <p:sp>
        <p:nvSpPr>
          <p:cNvPr id="545" name="Google Shape;54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“ideal” workflow of “an” interaction technique project (be the best) </a:t>
            </a:r>
            <a:endParaRPr/>
          </a:p>
        </p:txBody>
      </p:sp>
      <p:sp>
        <p:nvSpPr>
          <p:cNvPr id="546" name="Google Shape;546;p59"/>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9"/>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9"/>
          <p:cNvSpPr/>
          <p:nvPr/>
        </p:nvSpPr>
        <p:spPr>
          <a:xfrm>
            <a:off x="8587200" y="1860150"/>
            <a:ext cx="5004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0" name="Google Shape;550;p59"/>
          <p:cNvPicPr preferRelativeResize="0"/>
          <p:nvPr/>
        </p:nvPicPr>
        <p:blipFill rotWithShape="1">
          <a:blip r:embed="rId4">
            <a:alphaModFix/>
          </a:blip>
          <a:srcRect b="0" l="0" r="0" t="7680"/>
          <a:stretch/>
        </p:blipFill>
        <p:spPr>
          <a:xfrm>
            <a:off x="784160" y="3283350"/>
            <a:ext cx="6300641" cy="1717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0"/>
          <p:cNvSpPr txBox="1"/>
          <p:nvPr>
            <p:ph type="title"/>
          </p:nvPr>
        </p:nvSpPr>
        <p:spPr>
          <a:xfrm>
            <a:off x="311700" y="268537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https://pollev.com/szhao168</a:t>
            </a:r>
            <a:endParaRPr/>
          </a:p>
          <a:p>
            <a:pPr indent="0" lvl="0" marL="0" rtl="0" algn="ctr">
              <a:spcBef>
                <a:spcPts val="0"/>
              </a:spcBef>
              <a:spcAft>
                <a:spcPts val="0"/>
              </a:spcAft>
              <a:buNone/>
            </a:pPr>
            <a:r>
              <a:rPr lang="en"/>
              <a:t>Q4</a:t>
            </a:r>
            <a:endParaRPr/>
          </a:p>
        </p:txBody>
      </p:sp>
      <p:sp>
        <p:nvSpPr>
          <p:cNvPr id="556" name="Google Shape;55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60"/>
          <p:cNvPicPr preferRelativeResize="0"/>
          <p:nvPr/>
        </p:nvPicPr>
        <p:blipFill>
          <a:blip r:embed="rId4">
            <a:alphaModFix/>
          </a:blip>
          <a:stretch>
            <a:fillRect/>
          </a:stretch>
        </p:blipFill>
        <p:spPr>
          <a:xfrm>
            <a:off x="1976713" y="1334401"/>
            <a:ext cx="5190573" cy="847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3" name="Google Shape;56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4" name="Google Shape;56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5" name="Google Shape;565;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“ideal” workflow of “an” empirical study</a:t>
            </a:r>
            <a:endParaRPr/>
          </a:p>
        </p:txBody>
      </p:sp>
      <p:cxnSp>
        <p:nvCxnSpPr>
          <p:cNvPr id="571" name="Google Shape;571;p62"/>
          <p:cNvCxnSpPr/>
          <p:nvPr/>
        </p:nvCxnSpPr>
        <p:spPr>
          <a:xfrm flipH="1" rot="10800000">
            <a:off x="8019000" y="1798200"/>
            <a:ext cx="526500" cy="8100"/>
          </a:xfrm>
          <a:prstGeom prst="straightConnector1">
            <a:avLst/>
          </a:prstGeom>
          <a:noFill/>
          <a:ln cap="flat" cmpd="sng" w="19050">
            <a:solidFill>
              <a:schemeClr val="dk2"/>
            </a:solidFill>
            <a:prstDash val="solid"/>
            <a:round/>
            <a:headEnd len="med" w="med" type="none"/>
            <a:tailEnd len="med" w="med" type="none"/>
          </a:ln>
        </p:spPr>
      </p:cxnSp>
      <p:pic>
        <p:nvPicPr>
          <p:cNvPr id="572" name="Google Shape;572;p62"/>
          <p:cNvPicPr preferRelativeResize="0"/>
          <p:nvPr/>
        </p:nvPicPr>
        <p:blipFill>
          <a:blip r:embed="rId3">
            <a:alphaModFix/>
          </a:blip>
          <a:stretch>
            <a:fillRect/>
          </a:stretch>
        </p:blipFill>
        <p:spPr>
          <a:xfrm>
            <a:off x="227100" y="1053375"/>
            <a:ext cx="8742898" cy="2092350"/>
          </a:xfrm>
          <a:prstGeom prst="rect">
            <a:avLst/>
          </a:prstGeom>
          <a:noFill/>
          <a:ln>
            <a:noFill/>
          </a:ln>
        </p:spPr>
      </p:pic>
      <p:sp>
        <p:nvSpPr>
          <p:cNvPr id="573" name="Google Shape;573;p62"/>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62"/>
          <p:cNvPicPr preferRelativeResize="0"/>
          <p:nvPr/>
        </p:nvPicPr>
        <p:blipFill>
          <a:blip r:embed="rId4">
            <a:alphaModFix/>
          </a:blip>
          <a:stretch>
            <a:fillRect/>
          </a:stretch>
        </p:blipFill>
        <p:spPr>
          <a:xfrm>
            <a:off x="1012338" y="3181375"/>
            <a:ext cx="7271725" cy="1905425"/>
          </a:xfrm>
          <a:prstGeom prst="rect">
            <a:avLst/>
          </a:prstGeom>
          <a:noFill/>
          <a:ln>
            <a:noFill/>
          </a:ln>
        </p:spPr>
      </p:pic>
      <p:sp>
        <p:nvSpPr>
          <p:cNvPr id="575" name="Google Shape;575;p62"/>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2"/>
          <p:cNvSpPr/>
          <p:nvPr/>
        </p:nvSpPr>
        <p:spPr>
          <a:xfrm>
            <a:off x="226800" y="1109700"/>
            <a:ext cx="8829000" cy="20361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62"/>
          <p:cNvCxnSpPr>
            <a:stCxn id="576" idx="0"/>
            <a:endCxn id="578" idx="1"/>
          </p:cNvCxnSpPr>
          <p:nvPr/>
        </p:nvCxnSpPr>
        <p:spPr>
          <a:xfrm flipH="1" rot="10800000">
            <a:off x="4641300" y="791400"/>
            <a:ext cx="2301000" cy="318300"/>
          </a:xfrm>
          <a:prstGeom prst="straightConnector1">
            <a:avLst/>
          </a:prstGeom>
          <a:noFill/>
          <a:ln cap="flat" cmpd="sng" w="19050">
            <a:solidFill>
              <a:srgbClr val="C00000"/>
            </a:solidFill>
            <a:prstDash val="solid"/>
            <a:round/>
            <a:headEnd len="med" w="med" type="none"/>
            <a:tailEnd len="med" w="med" type="none"/>
          </a:ln>
        </p:spPr>
      </p:cxnSp>
      <p:sp>
        <p:nvSpPr>
          <p:cNvPr id="578" name="Google Shape;578;p62"/>
          <p:cNvSpPr txBox="1"/>
          <p:nvPr/>
        </p:nvSpPr>
        <p:spPr>
          <a:xfrm>
            <a:off x="6942300" y="498900"/>
            <a:ext cx="2103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rPr>
              <a:t>Stage 1: finding interesting results</a:t>
            </a:r>
            <a:endParaRPr sz="1300">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“ideal” workflow of “an” empirical study</a:t>
            </a:r>
            <a:endParaRPr/>
          </a:p>
        </p:txBody>
      </p:sp>
      <p:cxnSp>
        <p:nvCxnSpPr>
          <p:cNvPr id="584" name="Google Shape;584;p63"/>
          <p:cNvCxnSpPr/>
          <p:nvPr/>
        </p:nvCxnSpPr>
        <p:spPr>
          <a:xfrm flipH="1" rot="10800000">
            <a:off x="8019000" y="1798200"/>
            <a:ext cx="526500" cy="8100"/>
          </a:xfrm>
          <a:prstGeom prst="straightConnector1">
            <a:avLst/>
          </a:prstGeom>
          <a:noFill/>
          <a:ln cap="flat" cmpd="sng" w="19050">
            <a:solidFill>
              <a:schemeClr val="dk2"/>
            </a:solidFill>
            <a:prstDash val="solid"/>
            <a:round/>
            <a:headEnd len="med" w="med" type="none"/>
            <a:tailEnd len="med" w="med" type="none"/>
          </a:ln>
        </p:spPr>
      </p:cxnSp>
      <p:pic>
        <p:nvPicPr>
          <p:cNvPr id="585" name="Google Shape;585;p63"/>
          <p:cNvPicPr preferRelativeResize="0"/>
          <p:nvPr/>
        </p:nvPicPr>
        <p:blipFill>
          <a:blip r:embed="rId3">
            <a:alphaModFix/>
          </a:blip>
          <a:stretch>
            <a:fillRect/>
          </a:stretch>
        </p:blipFill>
        <p:spPr>
          <a:xfrm>
            <a:off x="227100" y="1053375"/>
            <a:ext cx="8742898" cy="2092350"/>
          </a:xfrm>
          <a:prstGeom prst="rect">
            <a:avLst/>
          </a:prstGeom>
          <a:noFill/>
          <a:ln>
            <a:noFill/>
          </a:ln>
        </p:spPr>
      </p:pic>
      <p:sp>
        <p:nvSpPr>
          <p:cNvPr id="586" name="Google Shape;586;p63"/>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63"/>
          <p:cNvPicPr preferRelativeResize="0"/>
          <p:nvPr/>
        </p:nvPicPr>
        <p:blipFill>
          <a:blip r:embed="rId4">
            <a:alphaModFix/>
          </a:blip>
          <a:stretch>
            <a:fillRect/>
          </a:stretch>
        </p:blipFill>
        <p:spPr>
          <a:xfrm>
            <a:off x="1012338" y="3181375"/>
            <a:ext cx="7271725" cy="1905425"/>
          </a:xfrm>
          <a:prstGeom prst="rect">
            <a:avLst/>
          </a:prstGeom>
          <a:noFill/>
          <a:ln>
            <a:noFill/>
          </a:ln>
        </p:spPr>
      </p:pic>
      <p:sp>
        <p:nvSpPr>
          <p:cNvPr id="588" name="Google Shape;588;p63"/>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3"/>
          <p:cNvSpPr/>
          <p:nvPr/>
        </p:nvSpPr>
        <p:spPr>
          <a:xfrm>
            <a:off x="226800" y="3090900"/>
            <a:ext cx="8829000" cy="20361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 name="Google Shape;590;p63"/>
          <p:cNvCxnSpPr>
            <a:stCxn id="589" idx="0"/>
            <a:endCxn id="591" idx="1"/>
          </p:cNvCxnSpPr>
          <p:nvPr/>
        </p:nvCxnSpPr>
        <p:spPr>
          <a:xfrm>
            <a:off x="4641300" y="3090900"/>
            <a:ext cx="1911600" cy="465900"/>
          </a:xfrm>
          <a:prstGeom prst="straightConnector1">
            <a:avLst/>
          </a:prstGeom>
          <a:noFill/>
          <a:ln cap="flat" cmpd="sng" w="19050">
            <a:solidFill>
              <a:srgbClr val="C00000"/>
            </a:solidFill>
            <a:prstDash val="solid"/>
            <a:round/>
            <a:headEnd len="med" w="med" type="none"/>
            <a:tailEnd len="med" w="med" type="none"/>
          </a:ln>
        </p:spPr>
      </p:cxnSp>
      <p:sp>
        <p:nvSpPr>
          <p:cNvPr id="591" name="Google Shape;591;p63"/>
          <p:cNvSpPr txBox="1"/>
          <p:nvPr/>
        </p:nvSpPr>
        <p:spPr>
          <a:xfrm>
            <a:off x="6552900" y="3264300"/>
            <a:ext cx="2103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rPr>
              <a:t>Stage 2: ensure rigorous methodology</a:t>
            </a:r>
            <a:endParaRPr sz="130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HCI contributions</a:t>
            </a:r>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a:blip r:embed="rId3">
            <a:alphaModFix/>
          </a:blip>
          <a:stretch>
            <a:fillRect/>
          </a:stretch>
        </p:blipFill>
        <p:spPr>
          <a:xfrm>
            <a:off x="428425" y="1086325"/>
            <a:ext cx="8359497" cy="3576900"/>
          </a:xfrm>
          <a:prstGeom prst="rect">
            <a:avLst/>
          </a:prstGeom>
          <a:noFill/>
          <a:ln>
            <a:noFill/>
          </a:ln>
        </p:spPr>
      </p:pic>
      <p:sp>
        <p:nvSpPr>
          <p:cNvPr id="103" name="Google Shape;103;p19"/>
          <p:cNvSpPr/>
          <p:nvPr/>
        </p:nvSpPr>
        <p:spPr>
          <a:xfrm>
            <a:off x="5104500" y="1848600"/>
            <a:ext cx="4009500" cy="1044900"/>
          </a:xfrm>
          <a:prstGeom prst="ellipse">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7" name="Google Shape;597;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8" name="Google Shape;59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6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idx="1" type="body"/>
          </p:nvPr>
        </p:nvSpPr>
        <p:spPr>
          <a:xfrm>
            <a:off x="311700" y="1529800"/>
            <a:ext cx="3797700" cy="230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1000"/>
              </a:spcAft>
              <a:buClr>
                <a:schemeClr val="dk1"/>
              </a:buClr>
              <a:buSzPts val="1800"/>
              <a:buChar char="●"/>
            </a:pPr>
            <a:r>
              <a:rPr lang="en">
                <a:solidFill>
                  <a:schemeClr val="dk1"/>
                </a:solidFill>
              </a:rPr>
              <a:t>A system that supports the creation of expressive data visualizations with rigorous direct manipulation via direct pen and touch input.</a:t>
            </a:r>
            <a:endParaRPr>
              <a:solidFill>
                <a:schemeClr val="dk1"/>
              </a:solidFill>
            </a:endParaRPr>
          </a:p>
        </p:txBody>
      </p:sp>
      <p:sp>
        <p:nvSpPr>
          <p:cNvPr id="605" name="Google Shape;605;p65"/>
          <p:cNvSpPr txBox="1"/>
          <p:nvPr>
            <p:ph type="title"/>
          </p:nvPr>
        </p:nvSpPr>
        <p:spPr>
          <a:xfrm>
            <a:off x="311700" y="445025"/>
            <a:ext cx="403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Example workflow for system/toolkit: DataInk</a:t>
            </a:r>
            <a:endParaRPr/>
          </a:p>
          <a:p>
            <a:pPr indent="0" lvl="0" marL="0" rtl="0" algn="l">
              <a:spcBef>
                <a:spcPts val="0"/>
              </a:spcBef>
              <a:spcAft>
                <a:spcPts val="0"/>
              </a:spcAft>
              <a:buNone/>
            </a:pPr>
            <a:r>
              <a:t/>
            </a:r>
            <a:endParaRPr/>
          </a:p>
        </p:txBody>
      </p:sp>
      <p:pic>
        <p:nvPicPr>
          <p:cNvPr id="606" name="Google Shape;606;p65"/>
          <p:cNvPicPr preferRelativeResize="0"/>
          <p:nvPr/>
        </p:nvPicPr>
        <p:blipFill>
          <a:blip r:embed="rId3">
            <a:alphaModFix/>
          </a:blip>
          <a:stretch>
            <a:fillRect/>
          </a:stretch>
        </p:blipFill>
        <p:spPr>
          <a:xfrm>
            <a:off x="4346400" y="1674700"/>
            <a:ext cx="4617400" cy="1794100"/>
          </a:xfrm>
          <a:prstGeom prst="rect">
            <a:avLst/>
          </a:prstGeom>
          <a:noFill/>
          <a:ln>
            <a:noFill/>
          </a:ln>
        </p:spPr>
      </p:pic>
      <p:sp>
        <p:nvSpPr>
          <p:cNvPr id="607" name="Google Shape;60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6"/>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6"/>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66"/>
          <p:cNvPicPr preferRelativeResize="0"/>
          <p:nvPr/>
        </p:nvPicPr>
        <p:blipFill rotWithShape="1">
          <a:blip r:embed="rId3">
            <a:alphaModFix/>
          </a:blip>
          <a:srcRect b="17470" l="0" r="75795" t="35965"/>
          <a:stretch/>
        </p:blipFill>
        <p:spPr>
          <a:xfrm>
            <a:off x="418125" y="1386300"/>
            <a:ext cx="1931927" cy="1423199"/>
          </a:xfrm>
          <a:prstGeom prst="rect">
            <a:avLst/>
          </a:prstGeom>
          <a:noFill/>
          <a:ln>
            <a:noFill/>
          </a:ln>
        </p:spPr>
      </p:pic>
      <p:sp>
        <p:nvSpPr>
          <p:cNvPr id="615" name="Google Shape;615;p66"/>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66"/>
          <p:cNvSpPr txBox="1"/>
          <p:nvPr>
            <p:ph idx="1" type="body"/>
          </p:nvPr>
        </p:nvSpPr>
        <p:spPr>
          <a:xfrm>
            <a:off x="3122875" y="606600"/>
            <a:ext cx="4893300" cy="3930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rPr>
              <a:t>DataInk addresses the lack of visualization software that supports </a:t>
            </a:r>
            <a:r>
              <a:rPr lang="en" u="sng">
                <a:solidFill>
                  <a:schemeClr val="dk1"/>
                </a:solidFill>
              </a:rPr>
              <a:t>design creativity</a:t>
            </a:r>
            <a:endParaRPr u="sng">
              <a:solidFill>
                <a:schemeClr val="dk1"/>
              </a:solidFill>
            </a:endParaRPr>
          </a:p>
          <a:p>
            <a:pPr indent="-334327" lvl="0" marL="457200" rtl="0" algn="l">
              <a:spcBef>
                <a:spcPts val="1000"/>
              </a:spcBef>
              <a:spcAft>
                <a:spcPts val="0"/>
              </a:spcAft>
              <a:buClr>
                <a:schemeClr val="dk1"/>
              </a:buClr>
              <a:buSzPct val="100000"/>
              <a:buChar char="●"/>
            </a:pPr>
            <a:r>
              <a:rPr lang="en">
                <a:solidFill>
                  <a:schemeClr val="dk1"/>
                </a:solidFill>
              </a:rPr>
              <a:t>Existing toolkits (e.g., D3, ggplot2) typically require users to have programming knowledge and good command of the toolkit’s functionality. At the same time, they lack the necessary functionality for graphic design.</a:t>
            </a:r>
            <a:endParaRPr>
              <a:solidFill>
                <a:schemeClr val="dk1"/>
              </a:solidFill>
            </a:endParaRPr>
          </a:p>
          <a:p>
            <a:pPr indent="-334327" lvl="0" marL="457200" rtl="0" algn="l">
              <a:spcBef>
                <a:spcPts val="1000"/>
              </a:spcBef>
              <a:spcAft>
                <a:spcPts val="1000"/>
              </a:spcAft>
              <a:buClr>
                <a:schemeClr val="dk1"/>
              </a:buClr>
              <a:buSzPct val="100000"/>
              <a:buChar char="●"/>
            </a:pPr>
            <a:r>
              <a:rPr lang="en">
                <a:solidFill>
                  <a:schemeClr val="dk1"/>
                </a:solidFill>
              </a:rPr>
              <a:t>Research question – can we create a system that allows users to craft highly customized and stylized visuals by sketching, while still ensuring that ensure that their visual properties comply with the data being encoded?</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7"/>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67"/>
          <p:cNvSpPr txBox="1"/>
          <p:nvPr>
            <p:ph idx="1" type="body"/>
          </p:nvPr>
        </p:nvSpPr>
        <p:spPr>
          <a:xfrm>
            <a:off x="4629150" y="606600"/>
            <a:ext cx="4096500" cy="393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Situation, Task and Users: Graphic designers and non-experts design data visualizations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Potential contributions: </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New visualization toolkit that might be frequently used after release</a:t>
            </a:r>
            <a:endParaRPr>
              <a:solidFill>
                <a:schemeClr val="dk1"/>
              </a:solidFill>
            </a:endParaRPr>
          </a:p>
          <a:p>
            <a:pPr indent="-317500" lvl="1" marL="914400" rtl="0" algn="l">
              <a:spcBef>
                <a:spcPts val="1000"/>
              </a:spcBef>
              <a:spcAft>
                <a:spcPts val="1000"/>
              </a:spcAft>
              <a:buClr>
                <a:schemeClr val="dk1"/>
              </a:buClr>
              <a:buSzPts val="1400"/>
              <a:buChar char="○"/>
            </a:pPr>
            <a:r>
              <a:rPr lang="en">
                <a:solidFill>
                  <a:schemeClr val="dk1"/>
                </a:solidFill>
              </a:rPr>
              <a:t>Contribute to the literature on systems that allow users to specify the dynamic and interactive behavior of graphics through sketching (e.g., Draco)</a:t>
            </a:r>
            <a:endParaRPr>
              <a:solidFill>
                <a:schemeClr val="dk1"/>
              </a:solidFill>
            </a:endParaRPr>
          </a:p>
        </p:txBody>
      </p:sp>
      <p:grpSp>
        <p:nvGrpSpPr>
          <p:cNvPr id="626" name="Google Shape;626;p67"/>
          <p:cNvGrpSpPr/>
          <p:nvPr/>
        </p:nvGrpSpPr>
        <p:grpSpPr>
          <a:xfrm>
            <a:off x="115309" y="978413"/>
            <a:ext cx="4664810" cy="3186680"/>
            <a:chOff x="221700" y="192650"/>
            <a:chExt cx="4567075" cy="3056475"/>
          </a:xfrm>
        </p:grpSpPr>
        <p:pic>
          <p:nvPicPr>
            <p:cNvPr id="627" name="Google Shape;627;p67"/>
            <p:cNvPicPr preferRelativeResize="0"/>
            <p:nvPr/>
          </p:nvPicPr>
          <p:blipFill rotWithShape="1">
            <a:blip r:embed="rId3">
              <a:alphaModFix/>
            </a:blip>
            <a:srcRect b="0" l="24645" r="18133" t="0"/>
            <a:stretch/>
          </p:blipFill>
          <p:spPr>
            <a:xfrm>
              <a:off x="221700" y="192650"/>
              <a:ext cx="4567075" cy="3056475"/>
            </a:xfrm>
            <a:prstGeom prst="rect">
              <a:avLst/>
            </a:prstGeom>
            <a:noFill/>
            <a:ln>
              <a:noFill/>
            </a:ln>
          </p:spPr>
        </p:pic>
        <p:sp>
          <p:nvSpPr>
            <p:cNvPr id="628" name="Google Shape;628;p67"/>
            <p:cNvSpPr/>
            <p:nvPr/>
          </p:nvSpPr>
          <p:spPr>
            <a:xfrm>
              <a:off x="3958375" y="727200"/>
              <a:ext cx="830400" cy="14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8"/>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8"/>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6" name="Google Shape;636;p68"/>
          <p:cNvPicPr preferRelativeResize="0"/>
          <p:nvPr/>
        </p:nvPicPr>
        <p:blipFill>
          <a:blip r:embed="rId3">
            <a:alphaModFix/>
          </a:blip>
          <a:stretch>
            <a:fillRect/>
          </a:stretch>
        </p:blipFill>
        <p:spPr>
          <a:xfrm>
            <a:off x="1702375" y="140148"/>
            <a:ext cx="2807550" cy="1324150"/>
          </a:xfrm>
          <a:prstGeom prst="rect">
            <a:avLst/>
          </a:prstGeom>
          <a:noFill/>
          <a:ln>
            <a:noFill/>
          </a:ln>
        </p:spPr>
      </p:pic>
      <p:grpSp>
        <p:nvGrpSpPr>
          <p:cNvPr id="637" name="Google Shape;637;p68"/>
          <p:cNvGrpSpPr/>
          <p:nvPr/>
        </p:nvGrpSpPr>
        <p:grpSpPr>
          <a:xfrm>
            <a:off x="5030825" y="140150"/>
            <a:ext cx="3135550" cy="1801950"/>
            <a:chOff x="1493600" y="2438400"/>
            <a:chExt cx="3135550" cy="1801950"/>
          </a:xfrm>
        </p:grpSpPr>
        <p:pic>
          <p:nvPicPr>
            <p:cNvPr id="638" name="Google Shape;638;p68"/>
            <p:cNvPicPr preferRelativeResize="0"/>
            <p:nvPr/>
          </p:nvPicPr>
          <p:blipFill rotWithShape="1">
            <a:blip r:embed="rId4">
              <a:alphaModFix/>
            </a:blip>
            <a:srcRect b="0" l="0" r="67566" t="32718"/>
            <a:stretch/>
          </p:blipFill>
          <p:spPr>
            <a:xfrm>
              <a:off x="1493600" y="2438400"/>
              <a:ext cx="2588723" cy="1801950"/>
            </a:xfrm>
            <a:prstGeom prst="rect">
              <a:avLst/>
            </a:prstGeom>
            <a:noFill/>
            <a:ln>
              <a:noFill/>
            </a:ln>
          </p:spPr>
        </p:pic>
        <p:sp>
          <p:nvSpPr>
            <p:cNvPr id="639" name="Google Shape;639;p68"/>
            <p:cNvSpPr/>
            <p:nvPr/>
          </p:nvSpPr>
          <p:spPr>
            <a:xfrm>
              <a:off x="3343950" y="2438400"/>
              <a:ext cx="1285200" cy="69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0" name="Google Shape;640;p68"/>
          <p:cNvPicPr preferRelativeResize="0"/>
          <p:nvPr/>
        </p:nvPicPr>
        <p:blipFill>
          <a:blip r:embed="rId5">
            <a:alphaModFix/>
          </a:blip>
          <a:stretch>
            <a:fillRect/>
          </a:stretch>
        </p:blipFill>
        <p:spPr>
          <a:xfrm>
            <a:off x="1525800" y="1942100"/>
            <a:ext cx="6092399" cy="30167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9"/>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48" name="Google Shape;648;p69"/>
          <p:cNvGrpSpPr/>
          <p:nvPr/>
        </p:nvGrpSpPr>
        <p:grpSpPr>
          <a:xfrm>
            <a:off x="1414475" y="97488"/>
            <a:ext cx="6315050" cy="2678275"/>
            <a:chOff x="2110600" y="1469700"/>
            <a:chExt cx="6315050" cy="2678275"/>
          </a:xfrm>
        </p:grpSpPr>
        <p:pic>
          <p:nvPicPr>
            <p:cNvPr id="649" name="Google Shape;649;p69"/>
            <p:cNvPicPr preferRelativeResize="0"/>
            <p:nvPr/>
          </p:nvPicPr>
          <p:blipFill rotWithShape="1">
            <a:blip r:embed="rId3">
              <a:alphaModFix/>
            </a:blip>
            <a:srcRect b="0" l="23879" r="0" t="0"/>
            <a:stretch/>
          </p:blipFill>
          <p:spPr>
            <a:xfrm>
              <a:off x="2350050" y="1469700"/>
              <a:ext cx="6075600" cy="2678275"/>
            </a:xfrm>
            <a:prstGeom prst="rect">
              <a:avLst/>
            </a:prstGeom>
            <a:noFill/>
            <a:ln>
              <a:noFill/>
            </a:ln>
          </p:spPr>
        </p:pic>
        <p:sp>
          <p:nvSpPr>
            <p:cNvPr id="650" name="Google Shape;650;p69"/>
            <p:cNvSpPr/>
            <p:nvPr/>
          </p:nvSpPr>
          <p:spPr>
            <a:xfrm>
              <a:off x="2110600" y="3352150"/>
              <a:ext cx="1019700" cy="7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txBox="1"/>
          <p:nvPr>
            <p:ph idx="1" type="body"/>
          </p:nvPr>
        </p:nvSpPr>
        <p:spPr>
          <a:xfrm>
            <a:off x="629625" y="2651575"/>
            <a:ext cx="8096100" cy="21018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dk1"/>
              </a:buClr>
              <a:buSzPct val="100000"/>
              <a:buChar char="●"/>
            </a:pPr>
            <a:r>
              <a:rPr lang="en">
                <a:solidFill>
                  <a:schemeClr val="dk1"/>
                </a:solidFill>
              </a:rPr>
              <a:t>DataInk authors performed usage and </a:t>
            </a:r>
            <a:r>
              <a:rPr lang="en">
                <a:solidFill>
                  <a:schemeClr val="dk1"/>
                </a:solidFill>
              </a:rPr>
              <a:t>demo</a:t>
            </a:r>
            <a:r>
              <a:rPr lang="en">
                <a:solidFill>
                  <a:schemeClr val="dk1"/>
                </a:solidFill>
              </a:rPr>
              <a:t> evaluations</a:t>
            </a:r>
            <a:endParaRPr>
              <a:solidFill>
                <a:schemeClr val="dk1"/>
              </a:solidFill>
            </a:endParaRPr>
          </a:p>
          <a:p>
            <a:pPr indent="-304165" lvl="1" marL="914400" rtl="0" algn="l">
              <a:spcBef>
                <a:spcPts val="1000"/>
              </a:spcBef>
              <a:spcAft>
                <a:spcPts val="0"/>
              </a:spcAft>
              <a:buClr>
                <a:schemeClr val="dk1"/>
              </a:buClr>
              <a:buSzPct val="100000"/>
              <a:buChar char="○"/>
            </a:pPr>
            <a:r>
              <a:rPr lang="en">
                <a:solidFill>
                  <a:schemeClr val="dk1"/>
                </a:solidFill>
              </a:rPr>
              <a:t>Short training session to introduce participants to the DataInk interface</a:t>
            </a:r>
            <a:endParaRPr>
              <a:solidFill>
                <a:schemeClr val="dk1"/>
              </a:solidFill>
            </a:endParaRPr>
          </a:p>
          <a:p>
            <a:pPr indent="-304165" lvl="1" marL="914400" rtl="0" algn="l">
              <a:spcBef>
                <a:spcPts val="1000"/>
              </a:spcBef>
              <a:spcAft>
                <a:spcPts val="0"/>
              </a:spcAft>
              <a:buClr>
                <a:schemeClr val="dk1"/>
              </a:buClr>
              <a:buSzPct val="100000"/>
              <a:buChar char="○"/>
            </a:pPr>
            <a:r>
              <a:rPr lang="en">
                <a:solidFill>
                  <a:schemeClr val="dk1"/>
                </a:solidFill>
              </a:rPr>
              <a:t>Participants to replicate a data visualization for a new dataset without guidance.</a:t>
            </a:r>
            <a:endParaRPr>
              <a:solidFill>
                <a:schemeClr val="dk1"/>
              </a:solidFill>
            </a:endParaRPr>
          </a:p>
          <a:p>
            <a:pPr indent="-304165" lvl="1" marL="914400" rtl="0" algn="l">
              <a:spcBef>
                <a:spcPts val="1000"/>
              </a:spcBef>
              <a:spcAft>
                <a:spcPts val="0"/>
              </a:spcAft>
              <a:buClr>
                <a:schemeClr val="dk1"/>
              </a:buClr>
              <a:buSzPct val="100000"/>
              <a:buChar char="○"/>
            </a:pPr>
            <a:r>
              <a:rPr lang="en">
                <a:solidFill>
                  <a:schemeClr val="dk1"/>
                </a:solidFill>
              </a:rPr>
              <a:t>Participants to design their own data visualizations</a:t>
            </a:r>
            <a:endParaRPr>
              <a:solidFill>
                <a:schemeClr val="dk1"/>
              </a:solidFill>
            </a:endParaRPr>
          </a:p>
          <a:p>
            <a:pPr indent="-325755" lvl="0" marL="457200" rtl="0" algn="l">
              <a:spcBef>
                <a:spcPts val="1000"/>
              </a:spcBef>
              <a:spcAft>
                <a:spcPts val="1000"/>
              </a:spcAft>
              <a:buClr>
                <a:schemeClr val="dk1"/>
              </a:buClr>
              <a:buSzPct val="100000"/>
              <a:buChar char="●"/>
            </a:pPr>
            <a:r>
              <a:rPr lang="en">
                <a:solidFill>
                  <a:schemeClr val="dk1"/>
                </a:solidFill>
              </a:rPr>
              <a:t>After the tasks, participants completed a feedback questionnaire and an interview to understand factors such as the learning curve, expressive power, space for creative exploration and suggestions for improvement</a:t>
            </a:r>
            <a:endParaRPr>
              <a:solidFill>
                <a:schemeClr val="dk1"/>
              </a:solidFill>
            </a:endParaRPr>
          </a:p>
        </p:txBody>
      </p:sp>
      <p:pic>
        <p:nvPicPr>
          <p:cNvPr id="652" name="Google Shape;652;p69"/>
          <p:cNvPicPr preferRelativeResize="0"/>
          <p:nvPr/>
        </p:nvPicPr>
        <p:blipFill>
          <a:blip r:embed="rId4">
            <a:alphaModFix/>
          </a:blip>
          <a:stretch>
            <a:fillRect/>
          </a:stretch>
        </p:blipFill>
        <p:spPr>
          <a:xfrm>
            <a:off x="5063100" y="2045328"/>
            <a:ext cx="1982367" cy="487775"/>
          </a:xfrm>
          <a:prstGeom prst="rect">
            <a:avLst/>
          </a:prstGeom>
          <a:noFill/>
          <a:ln>
            <a:noFill/>
          </a:ln>
        </p:spPr>
      </p:pic>
      <p:sp>
        <p:nvSpPr>
          <p:cNvPr id="653" name="Google Shape;653;p69"/>
          <p:cNvSpPr txBox="1"/>
          <p:nvPr/>
        </p:nvSpPr>
        <p:spPr>
          <a:xfrm>
            <a:off x="7231475" y="1672875"/>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a:t>
            </a:r>
            <a:endParaRPr/>
          </a:p>
        </p:txBody>
      </p:sp>
      <p:sp>
        <p:nvSpPr>
          <p:cNvPr id="654" name="Google Shape;654;p69"/>
          <p:cNvSpPr txBox="1"/>
          <p:nvPr/>
        </p:nvSpPr>
        <p:spPr>
          <a:xfrm>
            <a:off x="7260908" y="2122717"/>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(Toolkit)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Example workflow for system/toolkit - WizardAR Tool</a:t>
            </a:r>
            <a:endParaRPr/>
          </a:p>
        </p:txBody>
      </p:sp>
      <p:sp>
        <p:nvSpPr>
          <p:cNvPr id="660" name="Google Shape;660;p70"/>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0"/>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70"/>
          <p:cNvPicPr preferRelativeResize="0"/>
          <p:nvPr/>
        </p:nvPicPr>
        <p:blipFill>
          <a:blip r:embed="rId3">
            <a:alphaModFix/>
          </a:blip>
          <a:stretch>
            <a:fillRect/>
          </a:stretch>
        </p:blipFill>
        <p:spPr>
          <a:xfrm>
            <a:off x="533400" y="1398725"/>
            <a:ext cx="7981499" cy="3056468"/>
          </a:xfrm>
          <a:prstGeom prst="rect">
            <a:avLst/>
          </a:prstGeom>
          <a:noFill/>
          <a:ln>
            <a:noFill/>
          </a:ln>
        </p:spPr>
      </p:pic>
      <p:sp>
        <p:nvSpPr>
          <p:cNvPr id="663" name="Google Shape;663;p70"/>
          <p:cNvSpPr/>
          <p:nvPr/>
        </p:nvSpPr>
        <p:spPr>
          <a:xfrm>
            <a:off x="7652700" y="2995325"/>
            <a:ext cx="1329600" cy="14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0"/>
          <p:cNvSpPr txBox="1"/>
          <p:nvPr/>
        </p:nvSpPr>
        <p:spPr>
          <a:xfrm>
            <a:off x="3281333" y="3299175"/>
            <a:ext cx="76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or toolkit</a:t>
            </a:r>
            <a:endParaRPr sz="1100">
              <a:solidFill>
                <a:srgbClr val="FF0000"/>
              </a:solidFill>
            </a:endParaRPr>
          </a:p>
        </p:txBody>
      </p:sp>
      <p:sp>
        <p:nvSpPr>
          <p:cNvPr id="665" name="Google Shape;665;p70"/>
          <p:cNvSpPr txBox="1"/>
          <p:nvPr/>
        </p:nvSpPr>
        <p:spPr>
          <a:xfrm>
            <a:off x="547500" y="3834300"/>
            <a:ext cx="197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Lack of pilot testing tools for Heads-up computing</a:t>
            </a:r>
            <a:endParaRPr/>
          </a:p>
        </p:txBody>
      </p:sp>
      <p:sp>
        <p:nvSpPr>
          <p:cNvPr id="666" name="Google Shape;666;p70"/>
          <p:cNvSpPr txBox="1"/>
          <p:nvPr/>
        </p:nvSpPr>
        <p:spPr>
          <a:xfrm>
            <a:off x="2604900" y="3758100"/>
            <a:ext cx="197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Once developed, it can be frequently used</a:t>
            </a:r>
            <a:endParaRPr/>
          </a:p>
        </p:txBody>
      </p:sp>
      <p:sp>
        <p:nvSpPr>
          <p:cNvPr id="667" name="Google Shape;667;p70"/>
          <p:cNvSpPr txBox="1"/>
          <p:nvPr/>
        </p:nvSpPr>
        <p:spPr>
          <a:xfrm>
            <a:off x="4738500" y="4367700"/>
            <a:ext cx="279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Designer/researchers  conduct pilot studies for AR innovation or research </a:t>
            </a:r>
            <a:endParaRPr/>
          </a:p>
        </p:txBody>
      </p:sp>
      <p:sp>
        <p:nvSpPr>
          <p:cNvPr id="668" name="Google Shape;668;p70"/>
          <p:cNvSpPr txBox="1"/>
          <p:nvPr/>
        </p:nvSpPr>
        <p:spPr>
          <a:xfrm>
            <a:off x="7055700" y="3367475"/>
            <a:ext cx="19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Survey literature </a:t>
            </a:r>
            <a:endParaRPr/>
          </a:p>
        </p:txBody>
      </p:sp>
      <p:sp>
        <p:nvSpPr>
          <p:cNvPr id="669" name="Google Shape;66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3" name="Shape 673"/>
        <p:cNvGrpSpPr/>
        <p:nvPr/>
      </p:nvGrpSpPr>
      <p:grpSpPr>
        <a:xfrm>
          <a:off x="0" y="0"/>
          <a:ext cx="0" cy="0"/>
          <a:chOff x="0" y="0"/>
          <a:chExt cx="0" cy="0"/>
        </a:xfrm>
      </p:grpSpPr>
      <p:sp>
        <p:nvSpPr>
          <p:cNvPr id="674" name="Google Shape;674;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Example workflow for system/toolkit - WizardAR Tool</a:t>
            </a:r>
            <a:endParaRPr/>
          </a:p>
        </p:txBody>
      </p:sp>
      <p:sp>
        <p:nvSpPr>
          <p:cNvPr id="675" name="Google Shape;675;p71"/>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1"/>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71"/>
          <p:cNvPicPr preferRelativeResize="0"/>
          <p:nvPr/>
        </p:nvPicPr>
        <p:blipFill>
          <a:blip r:embed="rId3">
            <a:alphaModFix/>
          </a:blip>
          <a:stretch>
            <a:fillRect/>
          </a:stretch>
        </p:blipFill>
        <p:spPr>
          <a:xfrm>
            <a:off x="444150" y="1469700"/>
            <a:ext cx="7981500" cy="2678284"/>
          </a:xfrm>
          <a:prstGeom prst="rect">
            <a:avLst/>
          </a:prstGeom>
          <a:noFill/>
          <a:ln>
            <a:noFill/>
          </a:ln>
        </p:spPr>
      </p:pic>
      <p:sp>
        <p:nvSpPr>
          <p:cNvPr id="678" name="Google Shape;678;p71"/>
          <p:cNvSpPr/>
          <p:nvPr/>
        </p:nvSpPr>
        <p:spPr>
          <a:xfrm>
            <a:off x="316400" y="1535775"/>
            <a:ext cx="1408800" cy="78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71"/>
          <p:cNvPicPr preferRelativeResize="0"/>
          <p:nvPr/>
        </p:nvPicPr>
        <p:blipFill>
          <a:blip r:embed="rId4">
            <a:alphaModFix/>
          </a:blip>
          <a:stretch>
            <a:fillRect/>
          </a:stretch>
        </p:blipFill>
        <p:spPr>
          <a:xfrm>
            <a:off x="5657275" y="3331203"/>
            <a:ext cx="1982367" cy="487775"/>
          </a:xfrm>
          <a:prstGeom prst="rect">
            <a:avLst/>
          </a:prstGeom>
          <a:noFill/>
          <a:ln>
            <a:noFill/>
          </a:ln>
        </p:spPr>
      </p:pic>
      <p:sp>
        <p:nvSpPr>
          <p:cNvPr id="680" name="Google Shape;680;p71"/>
          <p:cNvSpPr txBox="1"/>
          <p:nvPr/>
        </p:nvSpPr>
        <p:spPr>
          <a:xfrm>
            <a:off x="7657450" y="2930750"/>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a:t>
            </a:r>
            <a:endParaRPr/>
          </a:p>
        </p:txBody>
      </p:sp>
      <p:sp>
        <p:nvSpPr>
          <p:cNvPr id="681" name="Google Shape;681;p71"/>
          <p:cNvSpPr txBox="1"/>
          <p:nvPr/>
        </p:nvSpPr>
        <p:spPr>
          <a:xfrm>
            <a:off x="7686883" y="3380592"/>
            <a:ext cx="1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(Toolkit)</a:t>
            </a:r>
            <a:endParaRPr/>
          </a:p>
        </p:txBody>
      </p:sp>
      <p:sp>
        <p:nvSpPr>
          <p:cNvPr id="682" name="Google Shape;682;p71"/>
          <p:cNvSpPr txBox="1"/>
          <p:nvPr/>
        </p:nvSpPr>
        <p:spPr>
          <a:xfrm>
            <a:off x="753900" y="4258475"/>
            <a:ext cx="19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Implement based on a roadmap</a:t>
            </a:r>
            <a:endParaRPr/>
          </a:p>
        </p:txBody>
      </p:sp>
      <p:sp>
        <p:nvSpPr>
          <p:cNvPr id="683" name="Google Shape;683;p71"/>
          <p:cNvSpPr txBox="1"/>
          <p:nvPr/>
        </p:nvSpPr>
        <p:spPr>
          <a:xfrm>
            <a:off x="2658900" y="3039275"/>
            <a:ext cx="19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Two iterations before the final design</a:t>
            </a:r>
            <a:endParaRPr/>
          </a:p>
        </p:txBody>
      </p:sp>
      <p:sp>
        <p:nvSpPr>
          <p:cNvPr id="684" name="Google Shape;684;p71"/>
          <p:cNvSpPr txBox="1"/>
          <p:nvPr/>
        </p:nvSpPr>
        <p:spPr>
          <a:xfrm>
            <a:off x="5859300" y="3953675"/>
            <a:ext cx="140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Summative evaluation </a:t>
            </a:r>
            <a:endParaRPr/>
          </a:p>
        </p:txBody>
      </p:sp>
      <p:sp>
        <p:nvSpPr>
          <p:cNvPr id="685" name="Google Shape;68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91" name="Google Shape;691;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Roughly 4 types of constructive/artefact papers</a:t>
            </a:r>
            <a:endParaRPr/>
          </a:p>
          <a:p>
            <a:pPr indent="-317500" lvl="1" marL="914400" rtl="0" algn="l">
              <a:spcBef>
                <a:spcPts val="0"/>
              </a:spcBef>
              <a:spcAft>
                <a:spcPts val="0"/>
              </a:spcAft>
              <a:buSzPts val="1400"/>
              <a:buChar char="○"/>
            </a:pPr>
            <a:r>
              <a:rPr lang="en"/>
              <a:t>Technique (be the first)</a:t>
            </a:r>
            <a:endParaRPr/>
          </a:p>
          <a:p>
            <a:pPr indent="-317500" lvl="1" marL="914400" rtl="0" algn="l">
              <a:spcBef>
                <a:spcPts val="0"/>
              </a:spcBef>
              <a:spcAft>
                <a:spcPts val="0"/>
              </a:spcAft>
              <a:buSzPts val="1400"/>
              <a:buChar char="○"/>
            </a:pPr>
            <a:r>
              <a:rPr lang="en"/>
              <a:t>Technique (be the best) </a:t>
            </a:r>
            <a:endParaRPr/>
          </a:p>
          <a:p>
            <a:pPr indent="-317500" lvl="1" marL="914400" rtl="0" algn="l">
              <a:spcBef>
                <a:spcPts val="0"/>
              </a:spcBef>
              <a:spcAft>
                <a:spcPts val="0"/>
              </a:spcAft>
              <a:buSzPts val="1400"/>
              <a:buChar char="○"/>
            </a:pPr>
            <a:r>
              <a:rPr lang="en"/>
              <a:t>System/toolkit (be the first) </a:t>
            </a:r>
            <a:endParaRPr/>
          </a:p>
          <a:p>
            <a:pPr indent="-317500" lvl="1" marL="914400" rtl="0" algn="l">
              <a:spcBef>
                <a:spcPts val="0"/>
              </a:spcBef>
              <a:spcAft>
                <a:spcPts val="0"/>
              </a:spcAft>
              <a:buSzPts val="1400"/>
              <a:buChar char="○"/>
            </a:pPr>
            <a:r>
              <a:rPr lang="en"/>
              <a:t>System/toolkit (be the best) </a:t>
            </a:r>
            <a:endParaRPr/>
          </a:p>
          <a:p>
            <a:pPr indent="-342900" lvl="0" marL="457200" rtl="0" algn="l">
              <a:spcBef>
                <a:spcPts val="0"/>
              </a:spcBef>
              <a:spcAft>
                <a:spcPts val="0"/>
              </a:spcAft>
              <a:buSzPts val="1800"/>
              <a:buChar char="●"/>
            </a:pPr>
            <a:r>
              <a:rPr lang="en"/>
              <a:t>Technique</a:t>
            </a:r>
            <a:r>
              <a:rPr lang="en"/>
              <a:t> is easier than system/toolkits (try that first as beginner)  </a:t>
            </a:r>
            <a:endParaRPr/>
          </a:p>
          <a:p>
            <a:pPr indent="-342900" lvl="0" marL="457200" rtl="0" algn="l">
              <a:spcBef>
                <a:spcPts val="0"/>
              </a:spcBef>
              <a:spcAft>
                <a:spcPts val="0"/>
              </a:spcAft>
              <a:buSzPts val="1800"/>
              <a:buChar char="●"/>
            </a:pPr>
            <a:r>
              <a:rPr lang="en"/>
              <a:t>Be the first often uses design space mapping/taxonomy (learn how to do this)</a:t>
            </a:r>
            <a:endParaRPr/>
          </a:p>
          <a:p>
            <a:pPr indent="-317500" lvl="1" marL="914400" rtl="0" algn="l">
              <a:spcBef>
                <a:spcPts val="0"/>
              </a:spcBef>
              <a:spcAft>
                <a:spcPts val="0"/>
              </a:spcAft>
              <a:buSzPts val="1400"/>
              <a:buChar char="○"/>
            </a:pPr>
            <a:r>
              <a:rPr lang="en"/>
              <a:t>Don’t just randomly design, but design systematically</a:t>
            </a:r>
            <a:endParaRPr/>
          </a:p>
          <a:p>
            <a:pPr indent="-342900" lvl="0" marL="457200" rtl="0" algn="l">
              <a:spcBef>
                <a:spcPts val="0"/>
              </a:spcBef>
              <a:spcAft>
                <a:spcPts val="0"/>
              </a:spcAft>
              <a:buSzPts val="1800"/>
              <a:buChar char="●"/>
            </a:pPr>
            <a:r>
              <a:rPr lang="en"/>
              <a:t>Plan your implementation wisely/efficiently</a:t>
            </a:r>
            <a:endParaRPr/>
          </a:p>
          <a:p>
            <a:pPr indent="-317500" lvl="1" marL="914400" rtl="0" algn="l">
              <a:spcBef>
                <a:spcPts val="0"/>
              </a:spcBef>
              <a:spcAft>
                <a:spcPts val="0"/>
              </a:spcAft>
              <a:buSzPts val="1400"/>
              <a:buChar char="○"/>
            </a:pPr>
            <a:r>
              <a:rPr lang="en"/>
              <a:t>Prioritize</a:t>
            </a:r>
            <a:r>
              <a:rPr lang="en"/>
              <a:t> your implementation based on the contribution size and effort</a:t>
            </a:r>
            <a:endParaRPr/>
          </a:p>
          <a:p>
            <a:pPr indent="-342900" lvl="0" marL="457200" rtl="0" algn="l">
              <a:spcBef>
                <a:spcPts val="0"/>
              </a:spcBef>
              <a:spcAft>
                <a:spcPts val="0"/>
              </a:spcAft>
              <a:buSzPts val="1800"/>
              <a:buChar char="●"/>
            </a:pPr>
            <a:r>
              <a:rPr lang="en"/>
              <a:t>Artefact research often includes empirical research</a:t>
            </a:r>
            <a:endParaRPr/>
          </a:p>
          <a:p>
            <a:pPr indent="-317500" lvl="1" marL="914400" rtl="0" algn="l">
              <a:spcBef>
                <a:spcPts val="0"/>
              </a:spcBef>
              <a:spcAft>
                <a:spcPts val="0"/>
              </a:spcAft>
              <a:buSzPts val="1400"/>
              <a:buChar char="○"/>
            </a:pPr>
            <a:r>
              <a:rPr lang="en"/>
              <a:t>Master empirical research </a:t>
            </a:r>
            <a:endParaRPr/>
          </a:p>
        </p:txBody>
      </p:sp>
      <p:sp>
        <p:nvSpPr>
          <p:cNvPr id="692" name="Google Shape;69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Additional Notes</a:t>
            </a:r>
            <a:endParaRPr/>
          </a:p>
        </p:txBody>
      </p:sp>
      <p:sp>
        <p:nvSpPr>
          <p:cNvPr id="698" name="Google Shape;69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Observations</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Constructive/artefact</a:t>
            </a:r>
            <a:r>
              <a:rPr lang="en"/>
              <a:t> research involves some kind of design elements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common artefacts that involves some kind of constructive design include  </a:t>
            </a:r>
            <a:endParaRPr/>
          </a:p>
          <a:p>
            <a:pPr indent="-342900" lvl="0" marL="457200" rtl="0" algn="l">
              <a:spcBef>
                <a:spcPts val="1200"/>
              </a:spcBef>
              <a:spcAft>
                <a:spcPts val="0"/>
              </a:spcAft>
              <a:buSzPts val="1800"/>
              <a:buChar char="●"/>
            </a:pPr>
            <a:r>
              <a:rPr lang="en"/>
              <a:t>Technique </a:t>
            </a:r>
            <a:endParaRPr/>
          </a:p>
          <a:p>
            <a:pPr indent="-342900" lvl="0" marL="457200" rtl="0" algn="l">
              <a:spcBef>
                <a:spcPts val="0"/>
              </a:spcBef>
              <a:spcAft>
                <a:spcPts val="0"/>
              </a:spcAft>
              <a:buSzPts val="1800"/>
              <a:buChar char="●"/>
            </a:pPr>
            <a:r>
              <a:rPr lang="en"/>
              <a:t>System </a:t>
            </a:r>
            <a:endParaRPr/>
          </a:p>
          <a:p>
            <a:pPr indent="-342900" lvl="0" marL="457200" rtl="0" algn="l">
              <a:spcBef>
                <a:spcPts val="0"/>
              </a:spcBef>
              <a:spcAft>
                <a:spcPts val="0"/>
              </a:spcAft>
              <a:buSzPts val="1800"/>
              <a:buChar char="●"/>
            </a:pPr>
            <a:r>
              <a:rPr lang="en"/>
              <a:t>Toolkit  </a:t>
            </a:r>
            <a:endParaRPr/>
          </a:p>
          <a:p>
            <a:pPr indent="0" lvl="0" marL="0" rtl="0" algn="l">
              <a:spcBef>
                <a:spcPts val="1200"/>
              </a:spcBef>
              <a:spcAft>
                <a:spcPts val="1200"/>
              </a:spcAft>
              <a:buNone/>
            </a:pPr>
            <a:r>
              <a:t/>
            </a:r>
            <a:endParaRPr/>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Presentation Tips for Artefact Papers</a:t>
            </a:r>
            <a:endParaRPr/>
          </a:p>
        </p:txBody>
      </p:sp>
      <p:sp>
        <p:nvSpPr>
          <p:cNvPr id="704" name="Google Shape;70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5"/>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 &amp; A style storytelling </a:t>
            </a:r>
            <a:endParaRPr/>
          </a:p>
        </p:txBody>
      </p:sp>
      <p:pic>
        <p:nvPicPr>
          <p:cNvPr id="710" name="Google Shape;710;p75"/>
          <p:cNvPicPr preferRelativeResize="0"/>
          <p:nvPr/>
        </p:nvPicPr>
        <p:blipFill>
          <a:blip r:embed="rId3">
            <a:alphaModFix/>
          </a:blip>
          <a:stretch>
            <a:fillRect/>
          </a:stretch>
        </p:blipFill>
        <p:spPr>
          <a:xfrm>
            <a:off x="1670550" y="695275"/>
            <a:ext cx="2726658" cy="1761962"/>
          </a:xfrm>
          <a:prstGeom prst="rect">
            <a:avLst/>
          </a:prstGeom>
          <a:noFill/>
          <a:ln>
            <a:noFill/>
          </a:ln>
        </p:spPr>
      </p:pic>
      <p:pic>
        <p:nvPicPr>
          <p:cNvPr id="711" name="Google Shape;711;p75"/>
          <p:cNvPicPr preferRelativeResize="0"/>
          <p:nvPr/>
        </p:nvPicPr>
        <p:blipFill rotWithShape="1">
          <a:blip r:embed="rId4">
            <a:alphaModFix/>
          </a:blip>
          <a:srcRect b="30791" l="0" r="0" t="0"/>
          <a:stretch/>
        </p:blipFill>
        <p:spPr>
          <a:xfrm>
            <a:off x="1722708" y="2402400"/>
            <a:ext cx="2729275" cy="2644450"/>
          </a:xfrm>
          <a:prstGeom prst="rect">
            <a:avLst/>
          </a:prstGeom>
          <a:noFill/>
          <a:ln>
            <a:noFill/>
          </a:ln>
        </p:spPr>
      </p:pic>
      <p:pic>
        <p:nvPicPr>
          <p:cNvPr id="712" name="Google Shape;712;p75"/>
          <p:cNvPicPr preferRelativeResize="0"/>
          <p:nvPr/>
        </p:nvPicPr>
        <p:blipFill>
          <a:blip r:embed="rId5">
            <a:alphaModFix/>
          </a:blip>
          <a:stretch>
            <a:fillRect/>
          </a:stretch>
        </p:blipFill>
        <p:spPr>
          <a:xfrm>
            <a:off x="6212200" y="899975"/>
            <a:ext cx="2369705" cy="3820975"/>
          </a:xfrm>
          <a:prstGeom prst="rect">
            <a:avLst/>
          </a:prstGeom>
          <a:noFill/>
          <a:ln>
            <a:noFill/>
          </a:ln>
        </p:spPr>
      </p:pic>
      <p:sp>
        <p:nvSpPr>
          <p:cNvPr id="713" name="Google Shape;713;p75"/>
          <p:cNvSpPr txBox="1"/>
          <p:nvPr/>
        </p:nvSpPr>
        <p:spPr>
          <a:xfrm>
            <a:off x="62625" y="2369875"/>
            <a:ext cx="334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Before the study, </a:t>
            </a:r>
            <a:endParaRPr/>
          </a:p>
          <a:p>
            <a:pPr indent="0" lvl="0" marL="0" rtl="0" algn="l">
              <a:spcBef>
                <a:spcPts val="0"/>
              </a:spcBef>
              <a:spcAft>
                <a:spcPts val="0"/>
              </a:spcAft>
              <a:buNone/>
            </a:pPr>
            <a:r>
              <a:rPr lang="en"/>
              <a:t>raise the question</a:t>
            </a:r>
            <a:endParaRPr/>
          </a:p>
        </p:txBody>
      </p:sp>
      <p:sp>
        <p:nvSpPr>
          <p:cNvPr id="714" name="Google Shape;714;p75"/>
          <p:cNvSpPr txBox="1"/>
          <p:nvPr/>
        </p:nvSpPr>
        <p:spPr>
          <a:xfrm>
            <a:off x="4482225" y="2369875"/>
            <a:ext cx="334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the study, </a:t>
            </a:r>
            <a:endParaRPr/>
          </a:p>
          <a:p>
            <a:pPr indent="0" lvl="0" marL="0" rtl="0" algn="l">
              <a:spcBef>
                <a:spcPts val="0"/>
              </a:spcBef>
              <a:spcAft>
                <a:spcPts val="0"/>
              </a:spcAft>
              <a:buNone/>
            </a:pPr>
            <a:r>
              <a:rPr lang="en"/>
              <a:t>answer the question</a:t>
            </a:r>
            <a:endParaRPr/>
          </a:p>
        </p:txBody>
      </p:sp>
      <p:sp>
        <p:nvSpPr>
          <p:cNvPr id="715" name="Google Shape;71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aware of the need of video demonstration </a:t>
            </a:r>
            <a:endParaRPr/>
          </a:p>
        </p:txBody>
      </p:sp>
      <p:sp>
        <p:nvSpPr>
          <p:cNvPr id="721" name="Google Shape;72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artefact/constructive contributions, a video is almost required</a:t>
            </a:r>
            <a:endParaRPr/>
          </a:p>
          <a:p>
            <a:pPr indent="-342900" lvl="0" marL="457200" rtl="0" algn="l">
              <a:spcBef>
                <a:spcPts val="0"/>
              </a:spcBef>
              <a:spcAft>
                <a:spcPts val="0"/>
              </a:spcAft>
              <a:buSzPts val="1800"/>
              <a:buChar char="●"/>
            </a:pPr>
            <a:r>
              <a:rPr lang="en"/>
              <a:t>Think of what you want to show to </a:t>
            </a:r>
            <a:r>
              <a:rPr lang="en"/>
              <a:t>reviewers/readers early</a:t>
            </a:r>
            <a:endParaRPr/>
          </a:p>
          <a:p>
            <a:pPr indent="-342900" lvl="0" marL="457200" rtl="0" algn="l">
              <a:spcBef>
                <a:spcPts val="0"/>
              </a:spcBef>
              <a:spcAft>
                <a:spcPts val="0"/>
              </a:spcAft>
              <a:buSzPts val="1800"/>
              <a:buChar char="●"/>
            </a:pPr>
            <a:r>
              <a:rPr lang="en"/>
              <a:t>Always record your design process as well as the evaluation in photos and videos </a:t>
            </a:r>
            <a:endParaRPr/>
          </a:p>
          <a:p>
            <a:pPr indent="-317500" lvl="1" marL="914400" rtl="0" algn="l">
              <a:spcBef>
                <a:spcPts val="0"/>
              </a:spcBef>
              <a:spcAft>
                <a:spcPts val="0"/>
              </a:spcAft>
              <a:buSzPts val="1400"/>
              <a:buChar char="○"/>
            </a:pPr>
            <a:r>
              <a:rPr lang="en"/>
              <a:t>They can be very useful and convincing evidences in your video </a:t>
            </a:r>
            <a:endParaRPr/>
          </a:p>
          <a:p>
            <a:pPr indent="0" lvl="0" marL="0" rtl="0" algn="l">
              <a:spcBef>
                <a:spcPts val="1200"/>
              </a:spcBef>
              <a:spcAft>
                <a:spcPts val="1200"/>
              </a:spcAft>
              <a:buNone/>
            </a:pPr>
            <a:r>
              <a:t/>
            </a:r>
            <a:endParaRPr/>
          </a:p>
        </p:txBody>
      </p:sp>
      <p:sp>
        <p:nvSpPr>
          <p:cNvPr id="722" name="Google Shape;72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77"/>
          <p:cNvSpPr/>
          <p:nvPr/>
        </p:nvSpPr>
        <p:spPr>
          <a:xfrm>
            <a:off x="8286300" y="1895400"/>
            <a:ext cx="769500" cy="40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7"/>
          <p:cNvSpPr/>
          <p:nvPr/>
        </p:nvSpPr>
        <p:spPr>
          <a:xfrm>
            <a:off x="894900" y="4486200"/>
            <a:ext cx="8304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77"/>
          <p:cNvPicPr preferRelativeResize="0"/>
          <p:nvPr/>
        </p:nvPicPr>
        <p:blipFill>
          <a:blip r:embed="rId3">
            <a:alphaModFix/>
          </a:blip>
          <a:stretch>
            <a:fillRect/>
          </a:stretch>
        </p:blipFill>
        <p:spPr>
          <a:xfrm>
            <a:off x="100788" y="163675"/>
            <a:ext cx="8942423" cy="4816153"/>
          </a:xfrm>
          <a:prstGeom prst="rect">
            <a:avLst/>
          </a:prstGeom>
          <a:noFill/>
          <a:ln>
            <a:noFill/>
          </a:ln>
        </p:spPr>
      </p:pic>
      <p:sp>
        <p:nvSpPr>
          <p:cNvPr id="730" name="Google Shape;73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8"/>
          <p:cNvSpPr txBox="1"/>
          <p:nvPr>
            <p:ph type="title"/>
          </p:nvPr>
        </p:nvSpPr>
        <p:spPr>
          <a:xfrm>
            <a:off x="235500" y="626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Design space mapping &amp; Taxonomy</a:t>
            </a:r>
            <a:endParaRPr/>
          </a:p>
        </p:txBody>
      </p:sp>
      <p:sp>
        <p:nvSpPr>
          <p:cNvPr id="736" name="Google Shape;736;p78"/>
          <p:cNvSpPr txBox="1"/>
          <p:nvPr>
            <p:ph idx="4294967295" type="body"/>
          </p:nvPr>
        </p:nvSpPr>
        <p:spPr>
          <a:xfrm>
            <a:off x="387900" y="1762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 space is the space in which possible solutions can be derived for a given problem. It is typically very large and complex.  </a:t>
            </a:r>
            <a:endParaRPr/>
          </a:p>
          <a:p>
            <a:pPr indent="-342900" lvl="0" marL="457200" rtl="0" algn="l">
              <a:spcBef>
                <a:spcPts val="0"/>
              </a:spcBef>
              <a:spcAft>
                <a:spcPts val="0"/>
              </a:spcAft>
              <a:buSzPts val="1800"/>
              <a:buChar char="●"/>
            </a:pPr>
            <a:r>
              <a:rPr lang="en"/>
              <a:t>Design space mapping or taxonomy helps users to understand and better navigate within the space by organizing the space into smaller spaces using certain dimensions with properties (categorical or spectrum variables).  </a:t>
            </a:r>
            <a:endParaRPr/>
          </a:p>
          <a:p>
            <a:pPr indent="-342900" lvl="0" marL="457200" rtl="0" algn="l">
              <a:spcBef>
                <a:spcPts val="0"/>
              </a:spcBef>
              <a:spcAft>
                <a:spcPts val="0"/>
              </a:spcAft>
              <a:buSzPts val="1800"/>
              <a:buChar char="●"/>
            </a:pPr>
            <a:r>
              <a:rPr lang="en"/>
              <a:t>This is often needed in be the first type of projects</a:t>
            </a:r>
            <a:endParaRPr/>
          </a:p>
          <a:p>
            <a:pPr indent="-317500" lvl="1" marL="914400" rtl="0" algn="l">
              <a:spcBef>
                <a:spcPts val="0"/>
              </a:spcBef>
              <a:spcAft>
                <a:spcPts val="0"/>
              </a:spcAft>
              <a:buSzPts val="1400"/>
              <a:buChar char="○"/>
            </a:pPr>
            <a:r>
              <a:rPr lang="en"/>
              <a:t>To tell people why you are the first</a:t>
            </a:r>
            <a:endParaRPr/>
          </a:p>
          <a:p>
            <a:pPr indent="-317500" lvl="1" marL="914400" rtl="0" algn="l">
              <a:spcBef>
                <a:spcPts val="0"/>
              </a:spcBef>
              <a:spcAft>
                <a:spcPts val="0"/>
              </a:spcAft>
              <a:buSzPts val="1400"/>
              <a:buChar char="○"/>
            </a:pPr>
            <a:r>
              <a:rPr lang="en"/>
              <a:t>To help people to understand and navigate the design space you have explored</a:t>
            </a:r>
            <a:endParaRPr/>
          </a:p>
          <a:p>
            <a:pPr indent="-317500" lvl="1" marL="914400" rtl="0" algn="l">
              <a:spcBef>
                <a:spcPts val="0"/>
              </a:spcBef>
              <a:spcAft>
                <a:spcPts val="0"/>
              </a:spcAft>
              <a:buSzPts val="1400"/>
              <a:buChar char="○"/>
            </a:pPr>
            <a:r>
              <a:rPr lang="en"/>
              <a:t>To frame the reader’s mind into your scope and reasoning </a:t>
            </a:r>
            <a:endParaRPr/>
          </a:p>
          <a:p>
            <a:pPr indent="0" lvl="0" marL="0" rtl="0" algn="l">
              <a:spcBef>
                <a:spcPts val="1200"/>
              </a:spcBef>
              <a:spcAft>
                <a:spcPts val="1200"/>
              </a:spcAft>
              <a:buNone/>
            </a:pPr>
            <a:r>
              <a:rPr lang="en"/>
              <a:t>	</a:t>
            </a:r>
            <a:endParaRPr/>
          </a:p>
        </p:txBody>
      </p:sp>
      <p:sp>
        <p:nvSpPr>
          <p:cNvPr id="737" name="Google Shape;737;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design space mapping</a:t>
            </a:r>
            <a:endParaRPr/>
          </a:p>
        </p:txBody>
      </p:sp>
      <p:pic>
        <p:nvPicPr>
          <p:cNvPr id="743" name="Google Shape;743;p79"/>
          <p:cNvPicPr preferRelativeResize="0"/>
          <p:nvPr/>
        </p:nvPicPr>
        <p:blipFill>
          <a:blip r:embed="rId3">
            <a:alphaModFix/>
          </a:blip>
          <a:stretch>
            <a:fillRect/>
          </a:stretch>
        </p:blipFill>
        <p:spPr>
          <a:xfrm>
            <a:off x="169200" y="1017725"/>
            <a:ext cx="5031875" cy="3959750"/>
          </a:xfrm>
          <a:prstGeom prst="rect">
            <a:avLst/>
          </a:prstGeom>
          <a:noFill/>
          <a:ln>
            <a:noFill/>
          </a:ln>
        </p:spPr>
      </p:pic>
      <p:sp>
        <p:nvSpPr>
          <p:cNvPr id="744" name="Google Shape;744;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Design Space of Dual-screen Postures</a:t>
            </a:r>
            <a:endParaRPr/>
          </a:p>
        </p:txBody>
      </p:sp>
      <p:sp>
        <p:nvSpPr>
          <p:cNvPr id="750" name="Google Shape;750;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1" name="Google Shape;751;p80"/>
          <p:cNvPicPr preferRelativeResize="0"/>
          <p:nvPr/>
        </p:nvPicPr>
        <p:blipFill>
          <a:blip r:embed="rId3">
            <a:alphaModFix/>
          </a:blip>
          <a:stretch>
            <a:fillRect/>
          </a:stretch>
        </p:blipFill>
        <p:spPr>
          <a:xfrm>
            <a:off x="533213" y="1152475"/>
            <a:ext cx="6505575" cy="3162300"/>
          </a:xfrm>
          <a:prstGeom prst="rect">
            <a:avLst/>
          </a:prstGeom>
          <a:noFill/>
          <a:ln>
            <a:noFill/>
          </a:ln>
        </p:spPr>
      </p:pic>
      <p:sp>
        <p:nvSpPr>
          <p:cNvPr id="752" name="Google Shape;752;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 Design Space of Sketchnotes</a:t>
            </a:r>
            <a:endParaRPr/>
          </a:p>
        </p:txBody>
      </p:sp>
      <p:pic>
        <p:nvPicPr>
          <p:cNvPr id="758" name="Google Shape;758;p81"/>
          <p:cNvPicPr preferRelativeResize="0"/>
          <p:nvPr/>
        </p:nvPicPr>
        <p:blipFill>
          <a:blip r:embed="rId3">
            <a:alphaModFix/>
          </a:blip>
          <a:stretch>
            <a:fillRect/>
          </a:stretch>
        </p:blipFill>
        <p:spPr>
          <a:xfrm>
            <a:off x="228600" y="1093925"/>
            <a:ext cx="5430454" cy="3820976"/>
          </a:xfrm>
          <a:prstGeom prst="rect">
            <a:avLst/>
          </a:prstGeom>
          <a:noFill/>
          <a:ln>
            <a:noFill/>
          </a:ln>
        </p:spPr>
      </p:pic>
      <p:sp>
        <p:nvSpPr>
          <p:cNvPr id="759" name="Google Shape;75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4: Design Space of Paper-craft Animations</a:t>
            </a:r>
            <a:endParaRPr/>
          </a:p>
        </p:txBody>
      </p:sp>
      <p:pic>
        <p:nvPicPr>
          <p:cNvPr id="765" name="Google Shape;765;p82"/>
          <p:cNvPicPr preferRelativeResize="0"/>
          <p:nvPr/>
        </p:nvPicPr>
        <p:blipFill>
          <a:blip r:embed="rId3">
            <a:alphaModFix/>
          </a:blip>
          <a:stretch>
            <a:fillRect/>
          </a:stretch>
        </p:blipFill>
        <p:spPr>
          <a:xfrm>
            <a:off x="208650" y="2884600"/>
            <a:ext cx="6715125" cy="2085975"/>
          </a:xfrm>
          <a:prstGeom prst="rect">
            <a:avLst/>
          </a:prstGeom>
          <a:noFill/>
          <a:ln>
            <a:noFill/>
          </a:ln>
        </p:spPr>
      </p:pic>
      <p:pic>
        <p:nvPicPr>
          <p:cNvPr id="766" name="Google Shape;766;p82"/>
          <p:cNvPicPr preferRelativeResize="0"/>
          <p:nvPr/>
        </p:nvPicPr>
        <p:blipFill>
          <a:blip r:embed="rId4">
            <a:alphaModFix/>
          </a:blip>
          <a:stretch>
            <a:fillRect/>
          </a:stretch>
        </p:blipFill>
        <p:spPr>
          <a:xfrm>
            <a:off x="311699" y="1047325"/>
            <a:ext cx="4365525" cy="1807675"/>
          </a:xfrm>
          <a:prstGeom prst="rect">
            <a:avLst/>
          </a:prstGeom>
          <a:noFill/>
          <a:ln>
            <a:noFill/>
          </a:ln>
        </p:spPr>
      </p:pic>
      <p:sp>
        <p:nvSpPr>
          <p:cNvPr id="767" name="Google Shape;76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to come up with design space mappings</a:t>
            </a:r>
            <a:endParaRPr/>
          </a:p>
        </p:txBody>
      </p:sp>
      <p:sp>
        <p:nvSpPr>
          <p:cNvPr id="773" name="Google Shape;773;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Brainstorming and list down all possible dimensions and their levels </a:t>
            </a:r>
            <a:endParaRPr/>
          </a:p>
          <a:p>
            <a:pPr indent="-342900" lvl="0" marL="457200" rtl="0" algn="l">
              <a:spcBef>
                <a:spcPts val="0"/>
              </a:spcBef>
              <a:spcAft>
                <a:spcPts val="0"/>
              </a:spcAft>
              <a:buSzPts val="1800"/>
              <a:buAutoNum type="arabicParenR"/>
            </a:pPr>
            <a:r>
              <a:rPr lang="en"/>
              <a:t>Pick the top “X” (typically less than 4) dimensions to create a map/taxonomy</a:t>
            </a:r>
            <a:endParaRPr/>
          </a:p>
          <a:p>
            <a:pPr indent="-342900" lvl="0" marL="457200" rtl="0" algn="l">
              <a:spcBef>
                <a:spcPts val="0"/>
              </a:spcBef>
              <a:spcAft>
                <a:spcPts val="0"/>
              </a:spcAft>
              <a:buSzPts val="1800"/>
              <a:buAutoNum type="arabicParenR"/>
            </a:pPr>
            <a:r>
              <a:rPr lang="en"/>
              <a:t>Revise and iterate </a:t>
            </a:r>
            <a:endParaRPr/>
          </a:p>
        </p:txBody>
      </p:sp>
      <p:sp>
        <p:nvSpPr>
          <p:cNvPr id="774" name="Google Shape;77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common strategies for constructive/artefact research</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 the first</a:t>
            </a:r>
            <a:endParaRPr/>
          </a:p>
          <a:p>
            <a:pPr indent="-317500" lvl="1" marL="914400" rtl="0" algn="l">
              <a:spcBef>
                <a:spcPts val="0"/>
              </a:spcBef>
              <a:spcAft>
                <a:spcPts val="0"/>
              </a:spcAft>
              <a:buSzPts val="1400"/>
              <a:buChar char="○"/>
            </a:pPr>
            <a:r>
              <a:rPr lang="en"/>
              <a:t>No such capabilities have been explored/developed before to solve a problem, and you are the first one to explore such new capabilities in a technique, system, or toolkit to solve that problem </a:t>
            </a:r>
            <a:endParaRPr/>
          </a:p>
          <a:p>
            <a:pPr indent="-342900" lvl="0" marL="457200" rtl="0" algn="l">
              <a:spcBef>
                <a:spcPts val="0"/>
              </a:spcBef>
              <a:spcAft>
                <a:spcPts val="0"/>
              </a:spcAft>
              <a:buSzPts val="1800"/>
              <a:buChar char="●"/>
            </a:pPr>
            <a:r>
              <a:rPr lang="en"/>
              <a:t>Be the best</a:t>
            </a:r>
            <a:endParaRPr/>
          </a:p>
          <a:p>
            <a:pPr indent="-317500" lvl="1" marL="914400" rtl="0" algn="l">
              <a:spcBef>
                <a:spcPts val="0"/>
              </a:spcBef>
              <a:spcAft>
                <a:spcPts val="0"/>
              </a:spcAft>
              <a:buSzPts val="1400"/>
              <a:buChar char="○"/>
            </a:pPr>
            <a:r>
              <a:rPr lang="en"/>
              <a:t>Previous techniques, systems, or toolkits exist to solve a particular problem, but your solution outperforms the previous state-of-the-art solutions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Additional Consideration for</a:t>
            </a:r>
            <a:r>
              <a:rPr lang="en"/>
              <a:t> System/Toolkit Papers</a:t>
            </a:r>
            <a:endParaRPr/>
          </a:p>
        </p:txBody>
      </p:sp>
      <p:sp>
        <p:nvSpPr>
          <p:cNvPr id="780" name="Google Shape;780;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4" name="Shape 784"/>
        <p:cNvGrpSpPr/>
        <p:nvPr/>
      </p:nvGrpSpPr>
      <p:grpSpPr>
        <a:xfrm>
          <a:off x="0" y="0"/>
          <a:ext cx="0" cy="0"/>
          <a:chOff x="0" y="0"/>
          <a:chExt cx="0" cy="0"/>
        </a:xfrm>
      </p:grpSpPr>
      <p:sp>
        <p:nvSpPr>
          <p:cNvPr id="785" name="Google Shape;78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careful of starting a system/toolkit project</a:t>
            </a:r>
            <a:endParaRPr/>
          </a:p>
        </p:txBody>
      </p:sp>
      <p:sp>
        <p:nvSpPr>
          <p:cNvPr id="786" name="Google Shape;786;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System</a:t>
            </a:r>
            <a:r>
              <a:rPr lang="en"/>
              <a:t> papers take longer to complete </a:t>
            </a:r>
            <a:endParaRPr/>
          </a:p>
          <a:p>
            <a:pPr indent="-317500" lvl="1" marL="914400" rtl="0" algn="l">
              <a:spcBef>
                <a:spcPts val="0"/>
              </a:spcBef>
              <a:spcAft>
                <a:spcPts val="0"/>
              </a:spcAft>
              <a:buSzPts val="1400"/>
              <a:buChar char="○"/>
            </a:pPr>
            <a:r>
              <a:rPr lang="en"/>
              <a:t>Typically one year or longer </a:t>
            </a:r>
            <a:endParaRPr/>
          </a:p>
          <a:p>
            <a:pPr indent="-342900" lvl="0" marL="457200" rtl="0" algn="l">
              <a:spcBef>
                <a:spcPts val="0"/>
              </a:spcBef>
              <a:spcAft>
                <a:spcPts val="0"/>
              </a:spcAft>
              <a:buSzPts val="1800"/>
              <a:buChar char="●"/>
            </a:pPr>
            <a:r>
              <a:rPr lang="en"/>
              <a:t>System papers are harder to get accepted</a:t>
            </a:r>
            <a:endParaRPr/>
          </a:p>
          <a:p>
            <a:pPr indent="-317500" lvl="1" marL="914400" rtl="0" algn="l">
              <a:spcBef>
                <a:spcPts val="0"/>
              </a:spcBef>
              <a:spcAft>
                <a:spcPts val="0"/>
              </a:spcAft>
              <a:buSzPts val="1400"/>
              <a:buChar char="○"/>
            </a:pPr>
            <a:r>
              <a:rPr lang="en"/>
              <a:t>It contains too many features/components, thus more difficult to argue for its </a:t>
            </a:r>
            <a:r>
              <a:rPr lang="en"/>
              <a:t>novelty, and explain the exactly reason behind its advantages. </a:t>
            </a:r>
            <a:endParaRPr/>
          </a:p>
          <a:p>
            <a:pPr indent="-342900" lvl="0" marL="457200" rtl="0" algn="l">
              <a:spcBef>
                <a:spcPts val="0"/>
              </a:spcBef>
              <a:spcAft>
                <a:spcPts val="0"/>
              </a:spcAft>
              <a:buSzPts val="1800"/>
              <a:buChar char="●"/>
            </a:pPr>
            <a:r>
              <a:rPr lang="en"/>
              <a:t>Start a system project only if (paste figure)</a:t>
            </a:r>
            <a:endParaRPr/>
          </a:p>
          <a:p>
            <a:pPr indent="0" lvl="0" marL="0" rtl="0" algn="l">
              <a:spcBef>
                <a:spcPts val="1200"/>
              </a:spcBef>
              <a:spcAft>
                <a:spcPts val="1200"/>
              </a:spcAft>
              <a:buNone/>
            </a:pPr>
            <a:r>
              <a:t/>
            </a:r>
            <a:endParaRPr/>
          </a:p>
        </p:txBody>
      </p:sp>
      <p:sp>
        <p:nvSpPr>
          <p:cNvPr id="787" name="Google Shape;78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Implementation Roadmap</a:t>
            </a:r>
            <a:endParaRPr/>
          </a:p>
        </p:txBody>
      </p:sp>
      <p:sp>
        <p:nvSpPr>
          <p:cNvPr id="793" name="Google Shape;793;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List down the features </a:t>
            </a:r>
            <a:endParaRPr/>
          </a:p>
          <a:p>
            <a:pPr indent="-342900" lvl="0" marL="457200" rtl="0" algn="l">
              <a:spcBef>
                <a:spcPts val="0"/>
              </a:spcBef>
              <a:spcAft>
                <a:spcPts val="0"/>
              </a:spcAft>
              <a:buSzPts val="1800"/>
              <a:buChar char="●"/>
            </a:pPr>
            <a:r>
              <a:rPr lang="en"/>
              <a:t>Determine priority based on cost/effect ratio </a:t>
            </a:r>
            <a:endParaRPr/>
          </a:p>
          <a:p>
            <a:pPr indent="-317500" lvl="1" marL="914400" rtl="0" algn="l">
              <a:spcBef>
                <a:spcPts val="0"/>
              </a:spcBef>
              <a:spcAft>
                <a:spcPts val="0"/>
              </a:spcAft>
              <a:buSzPts val="1400"/>
              <a:buChar char="○"/>
            </a:pPr>
            <a:r>
              <a:rPr lang="en"/>
              <a:t>Cost: time, energy, money, etc.</a:t>
            </a:r>
            <a:endParaRPr/>
          </a:p>
          <a:p>
            <a:pPr indent="-317500" lvl="1" marL="914400" rtl="0" algn="l">
              <a:spcBef>
                <a:spcPts val="0"/>
              </a:spcBef>
              <a:spcAft>
                <a:spcPts val="0"/>
              </a:spcAft>
              <a:buSzPts val="1400"/>
              <a:buChar char="○"/>
            </a:pPr>
            <a:r>
              <a:rPr lang="en"/>
              <a:t>Effect: dependency, contribution </a:t>
            </a:r>
            <a:endParaRPr/>
          </a:p>
          <a:p>
            <a:pPr indent="-342900" lvl="0" marL="457200" rtl="0" algn="l">
              <a:spcBef>
                <a:spcPts val="0"/>
              </a:spcBef>
              <a:spcAft>
                <a:spcPts val="0"/>
              </a:spcAft>
              <a:buSzPts val="1800"/>
              <a:buChar char="●"/>
            </a:pPr>
            <a:r>
              <a:rPr lang="en"/>
              <a:t>What’s a minimum viable prototype?</a:t>
            </a:r>
            <a:endParaRPr/>
          </a:p>
          <a:p>
            <a:pPr indent="-317500" lvl="1" marL="914400" rtl="0" algn="l">
              <a:spcBef>
                <a:spcPts val="0"/>
              </a:spcBef>
              <a:spcAft>
                <a:spcPts val="0"/>
              </a:spcAft>
              <a:buSzPts val="1400"/>
              <a:buChar char="○"/>
            </a:pPr>
            <a:r>
              <a:rPr lang="en"/>
              <a:t>Start small, gradually increase system complexity  </a:t>
            </a:r>
            <a:endParaRPr/>
          </a:p>
          <a:p>
            <a:pPr indent="-342900" lvl="0" marL="457200" rtl="0" algn="l">
              <a:spcBef>
                <a:spcPts val="0"/>
              </a:spcBef>
              <a:spcAft>
                <a:spcPts val="0"/>
              </a:spcAft>
              <a:buSzPts val="1800"/>
              <a:buChar char="●"/>
            </a:pPr>
            <a:r>
              <a:rPr lang="en"/>
              <a:t>What’s a minimum viable paper?</a:t>
            </a:r>
            <a:endParaRPr/>
          </a:p>
          <a:p>
            <a:pPr indent="-317500" lvl="1" marL="914400" rtl="0" algn="l">
              <a:spcBef>
                <a:spcPts val="0"/>
              </a:spcBef>
              <a:spcAft>
                <a:spcPts val="0"/>
              </a:spcAft>
              <a:buSzPts val="1400"/>
              <a:buChar char="○"/>
            </a:pPr>
            <a:r>
              <a:rPr lang="en"/>
              <a:t>Effective use of time before deadlines  </a:t>
            </a:r>
            <a:endParaRPr/>
          </a:p>
        </p:txBody>
      </p:sp>
      <p:sp>
        <p:nvSpPr>
          <p:cNvPr id="794" name="Google Shape;794;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 system/toolkit </a:t>
            </a:r>
            <a:endParaRPr/>
          </a:p>
        </p:txBody>
      </p:sp>
      <p:sp>
        <p:nvSpPr>
          <p:cNvPr id="800" name="Google Shape;80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Usage</a:t>
            </a:r>
            <a:endParaRPr/>
          </a:p>
          <a:p>
            <a:pPr indent="-290830" lvl="1" marL="914400" rtl="0" algn="l">
              <a:spcBef>
                <a:spcPts val="0"/>
              </a:spcBef>
              <a:spcAft>
                <a:spcPts val="0"/>
              </a:spcAft>
              <a:buSzPct val="100000"/>
              <a:buChar char="○"/>
            </a:pPr>
            <a:r>
              <a:rPr lang="en"/>
              <a:t>Used by 35/68 toolkit papers, often combined with demonstration (33/68) or technical evaluation (9/68)</a:t>
            </a:r>
            <a:endParaRPr/>
          </a:p>
          <a:p>
            <a:pPr indent="-290830" lvl="1" marL="914400" rtl="0" algn="l">
              <a:spcBef>
                <a:spcPts val="0"/>
              </a:spcBef>
              <a:spcAft>
                <a:spcPts val="0"/>
              </a:spcAft>
              <a:buSzPct val="100000"/>
              <a:buChar char="○"/>
            </a:pPr>
            <a:r>
              <a:rPr lang="en"/>
              <a:t>Show </a:t>
            </a:r>
            <a:r>
              <a:rPr i="1" lang="en"/>
              <a:t>paths of least resistance</a:t>
            </a:r>
            <a:r>
              <a:rPr lang="en"/>
              <a:t> for authoring/creation</a:t>
            </a:r>
            <a:endParaRPr/>
          </a:p>
          <a:p>
            <a:pPr indent="-290830" lvl="2" marL="1371600" rtl="0" algn="l">
              <a:spcBef>
                <a:spcPts val="0"/>
              </a:spcBef>
              <a:spcAft>
                <a:spcPts val="0"/>
              </a:spcAft>
              <a:buSzPct val="100000"/>
              <a:buChar char="■"/>
            </a:pPr>
            <a:r>
              <a:rPr lang="en"/>
              <a:t>How (different) users might work with it</a:t>
            </a:r>
            <a:endParaRPr/>
          </a:p>
          <a:p>
            <a:pPr indent="-290830" lvl="3" marL="1828800" rtl="0" algn="l">
              <a:spcBef>
                <a:spcPts val="0"/>
              </a:spcBef>
              <a:spcAft>
                <a:spcPts val="0"/>
              </a:spcAft>
              <a:buSzPct val="100000"/>
              <a:buChar char="●"/>
            </a:pPr>
            <a:r>
              <a:rPr lang="en"/>
              <a:t>Is it conceptually clear?</a:t>
            </a:r>
            <a:endParaRPr/>
          </a:p>
          <a:p>
            <a:pPr indent="-290830" lvl="3" marL="1828800" rtl="0" algn="l">
              <a:spcBef>
                <a:spcPts val="0"/>
              </a:spcBef>
              <a:spcAft>
                <a:spcPts val="0"/>
              </a:spcAft>
              <a:buSzPct val="100000"/>
              <a:buChar char="●"/>
            </a:pPr>
            <a:r>
              <a:rPr lang="en"/>
              <a:t>Easy to use?</a:t>
            </a:r>
            <a:endParaRPr/>
          </a:p>
          <a:p>
            <a:pPr indent="-290830" lvl="3" marL="1828800" rtl="0" algn="l">
              <a:spcBef>
                <a:spcPts val="0"/>
              </a:spcBef>
              <a:spcAft>
                <a:spcPts val="0"/>
              </a:spcAft>
              <a:buSzPct val="100000"/>
              <a:buChar char="●"/>
            </a:pPr>
            <a:r>
              <a:rPr lang="en"/>
              <a:t>Valuable to the audience?</a:t>
            </a:r>
            <a:endParaRPr/>
          </a:p>
          <a:p>
            <a:pPr indent="-290830" lvl="1" marL="914400" rtl="0" algn="l">
              <a:spcBef>
                <a:spcPts val="0"/>
              </a:spcBef>
              <a:spcAft>
                <a:spcPts val="0"/>
              </a:spcAft>
              <a:buSzPct val="100000"/>
              <a:buChar char="○"/>
            </a:pPr>
            <a:r>
              <a:rPr lang="en"/>
              <a:t>Ways to conduct usage studies (Likert scale &amp; open ended questions) </a:t>
            </a:r>
            <a:endParaRPr/>
          </a:p>
          <a:p>
            <a:pPr indent="-290830" lvl="2" marL="1371600" rtl="0" algn="l">
              <a:spcBef>
                <a:spcPts val="0"/>
              </a:spcBef>
              <a:spcAft>
                <a:spcPts val="0"/>
              </a:spcAft>
              <a:buSzPct val="100000"/>
              <a:buChar char="■"/>
            </a:pPr>
            <a:r>
              <a:rPr lang="en"/>
              <a:t>Stronger methods</a:t>
            </a:r>
            <a:endParaRPr/>
          </a:p>
          <a:p>
            <a:pPr indent="-290830" lvl="3" marL="1828800" rtl="0" algn="l">
              <a:spcBef>
                <a:spcPts val="0"/>
              </a:spcBef>
              <a:spcAft>
                <a:spcPts val="0"/>
              </a:spcAft>
              <a:buSzPct val="100000"/>
              <a:buChar char="●"/>
            </a:pPr>
            <a:r>
              <a:rPr lang="en"/>
              <a:t>A/B Comparisons </a:t>
            </a:r>
            <a:endParaRPr/>
          </a:p>
          <a:p>
            <a:pPr indent="-290829" lvl="4" marL="2286000" rtl="0" algn="l">
              <a:spcBef>
                <a:spcPts val="0"/>
              </a:spcBef>
              <a:spcAft>
                <a:spcPts val="0"/>
              </a:spcAft>
              <a:buSzPct val="100000"/>
              <a:buChar char="○"/>
            </a:pPr>
            <a:r>
              <a:rPr lang="en"/>
              <a:t>With another tool (MAUI [ref] vs. GroupKit [ref] vs. Java) [most difficult]</a:t>
            </a:r>
            <a:endParaRPr/>
          </a:p>
          <a:p>
            <a:pPr indent="-290829" lvl="4" marL="2286000" rtl="0" algn="l">
              <a:spcBef>
                <a:spcPts val="0"/>
              </a:spcBef>
              <a:spcAft>
                <a:spcPts val="0"/>
              </a:spcAft>
              <a:buSzPct val="100000"/>
              <a:buChar char="○"/>
            </a:pPr>
            <a:r>
              <a:rPr b="1" lang="en"/>
              <a:t>With different versions of itself (Paperbox [ref], XDStudio [ref]) [easier] </a:t>
            </a:r>
            <a:endParaRPr b="1"/>
          </a:p>
          <a:p>
            <a:pPr indent="-290830" lvl="3" marL="1828800" rtl="0" algn="l">
              <a:spcBef>
                <a:spcPts val="0"/>
              </a:spcBef>
              <a:spcAft>
                <a:spcPts val="0"/>
              </a:spcAft>
              <a:buSzPct val="100000"/>
              <a:buChar char="●"/>
            </a:pPr>
            <a:r>
              <a:rPr lang="en"/>
              <a:t>Take-home studies (Phidgets [ref], jQMultiTouch [ref], Proximity Toolkit [ref]) [difficult]</a:t>
            </a:r>
            <a:endParaRPr/>
          </a:p>
          <a:p>
            <a:pPr indent="-290830" lvl="2" marL="1371600" rtl="0" algn="l">
              <a:spcBef>
                <a:spcPts val="0"/>
              </a:spcBef>
              <a:spcAft>
                <a:spcPts val="0"/>
              </a:spcAft>
              <a:buSzPct val="100000"/>
              <a:buChar char="■"/>
            </a:pPr>
            <a:r>
              <a:rPr lang="en"/>
              <a:t>Ok methods</a:t>
            </a:r>
            <a:endParaRPr/>
          </a:p>
          <a:p>
            <a:pPr indent="-290830" lvl="3" marL="1828800" rtl="0" algn="l">
              <a:spcBef>
                <a:spcPts val="0"/>
              </a:spcBef>
              <a:spcAft>
                <a:spcPts val="0"/>
              </a:spcAft>
              <a:buSzPct val="100000"/>
              <a:buChar char="●"/>
            </a:pPr>
            <a:r>
              <a:rPr b="1" lang="en"/>
              <a:t>Usability studies </a:t>
            </a:r>
            <a:r>
              <a:rPr lang="en"/>
              <a:t>(Papier-Mache [ref]), d.tools [ref])</a:t>
            </a:r>
            <a:endParaRPr/>
          </a:p>
          <a:p>
            <a:pPr indent="-290829" lvl="4" marL="2286000" rtl="0" algn="l">
              <a:spcBef>
                <a:spcPts val="0"/>
              </a:spcBef>
              <a:spcAft>
                <a:spcPts val="0"/>
              </a:spcAft>
              <a:buSzPct val="100000"/>
              <a:buChar char="○"/>
            </a:pPr>
            <a:r>
              <a:rPr lang="en"/>
              <a:t>Identify issues, measure participants’ performance (time, accuracy, etc.), qualitative feedback</a:t>
            </a:r>
            <a:endParaRPr/>
          </a:p>
          <a:p>
            <a:pPr indent="-290830" lvl="2" marL="1371600" rtl="0" algn="l">
              <a:spcBef>
                <a:spcPts val="0"/>
              </a:spcBef>
              <a:spcAft>
                <a:spcPts val="0"/>
              </a:spcAft>
              <a:buSzPct val="100000"/>
              <a:buChar char="■"/>
            </a:pPr>
            <a:r>
              <a:rPr lang="en"/>
              <a:t>Weaker methods </a:t>
            </a:r>
            <a:endParaRPr/>
          </a:p>
          <a:p>
            <a:pPr indent="-290830" lvl="3" marL="1828800" rtl="0" algn="l">
              <a:spcBef>
                <a:spcPts val="0"/>
              </a:spcBef>
              <a:spcAft>
                <a:spcPts val="0"/>
              </a:spcAft>
              <a:buSzPct val="100000"/>
              <a:buChar char="●"/>
            </a:pPr>
            <a:r>
              <a:rPr lang="en"/>
              <a:t>Observations (HapticTouch [ref])</a:t>
            </a:r>
            <a:endParaRPr/>
          </a:p>
          <a:p>
            <a:pPr indent="-290830" lvl="3" marL="1828800" rtl="0" algn="l">
              <a:spcBef>
                <a:spcPts val="0"/>
              </a:spcBef>
              <a:spcAft>
                <a:spcPts val="0"/>
              </a:spcAft>
              <a:buSzPct val="100000"/>
              <a:buChar char="●"/>
            </a:pPr>
            <a:r>
              <a:rPr lang="en"/>
              <a:t>Walkthrough demonstrations (RetroFab [ref])</a:t>
            </a:r>
            <a:endParaRPr/>
          </a:p>
          <a:p>
            <a:pPr indent="0" lvl="0" marL="0" rtl="0" algn="l">
              <a:spcBef>
                <a:spcPts val="1200"/>
              </a:spcBef>
              <a:spcAft>
                <a:spcPts val="1200"/>
              </a:spcAft>
              <a:buNone/>
            </a:pPr>
            <a:r>
              <a:t/>
            </a:r>
            <a:endParaRPr/>
          </a:p>
        </p:txBody>
      </p:sp>
      <p:sp>
        <p:nvSpPr>
          <p:cNvPr id="801" name="Google Shape;80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 system/toolkit </a:t>
            </a:r>
            <a:endParaRPr/>
          </a:p>
        </p:txBody>
      </p:sp>
      <p:sp>
        <p:nvSpPr>
          <p:cNvPr id="807" name="Google Shape;807;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Demonstration</a:t>
            </a:r>
            <a:endParaRPr/>
          </a:p>
          <a:p>
            <a:pPr indent="-317500" lvl="1" marL="914400" rtl="0" algn="l">
              <a:spcBef>
                <a:spcPts val="0"/>
              </a:spcBef>
              <a:spcAft>
                <a:spcPts val="0"/>
              </a:spcAft>
              <a:buSzPts val="1400"/>
              <a:buChar char="○"/>
            </a:pPr>
            <a:r>
              <a:rPr lang="en"/>
              <a:t>Used by 66/68 toolkit papers (19/68 used only demonstration, 47/68 used it in combination with other methods) </a:t>
            </a:r>
            <a:endParaRPr/>
          </a:p>
          <a:p>
            <a:pPr indent="-317500" lvl="1" marL="914400" rtl="0" algn="l">
              <a:spcBef>
                <a:spcPts val="0"/>
              </a:spcBef>
              <a:spcAft>
                <a:spcPts val="0"/>
              </a:spcAft>
              <a:buSzPts val="1400"/>
              <a:buChar char="○"/>
            </a:pPr>
            <a:r>
              <a:rPr lang="en"/>
              <a:t>Show </a:t>
            </a:r>
            <a:r>
              <a:rPr i="1" lang="en"/>
              <a:t>paths of least resistance</a:t>
            </a:r>
            <a:r>
              <a:rPr lang="en"/>
              <a:t> for authoring/creation</a:t>
            </a:r>
            <a:endParaRPr/>
          </a:p>
          <a:p>
            <a:pPr indent="-317500" lvl="2" marL="1371600" rtl="0" algn="l">
              <a:spcBef>
                <a:spcPts val="0"/>
              </a:spcBef>
              <a:spcAft>
                <a:spcPts val="0"/>
              </a:spcAft>
              <a:buSzPts val="1400"/>
              <a:buChar char="■"/>
            </a:pPr>
            <a:r>
              <a:rPr lang="en"/>
              <a:t>What the toolkit might support</a:t>
            </a:r>
            <a:endParaRPr/>
          </a:p>
          <a:p>
            <a:pPr indent="-317500" lvl="1" marL="914400" rtl="0" algn="l">
              <a:spcBef>
                <a:spcPts val="0"/>
              </a:spcBef>
              <a:spcAft>
                <a:spcPts val="0"/>
              </a:spcAft>
              <a:buSzPts val="1400"/>
              <a:buChar char="○"/>
            </a:pPr>
            <a:r>
              <a:rPr lang="en"/>
              <a:t>Exploration of </a:t>
            </a:r>
            <a:r>
              <a:rPr i="1" lang="en"/>
              <a:t>threshold</a:t>
            </a:r>
            <a:r>
              <a:rPr lang="en"/>
              <a:t>, </a:t>
            </a:r>
            <a:r>
              <a:rPr i="1" lang="en"/>
              <a:t>ceiling</a:t>
            </a:r>
            <a:r>
              <a:rPr lang="en"/>
              <a:t>, or </a:t>
            </a:r>
            <a:r>
              <a:rPr i="1" lang="en"/>
              <a:t>design space</a:t>
            </a:r>
            <a:endParaRPr i="1"/>
          </a:p>
          <a:p>
            <a:pPr indent="-317500" lvl="1" marL="914400" rtl="0" algn="l">
              <a:spcBef>
                <a:spcPts val="0"/>
              </a:spcBef>
              <a:spcAft>
                <a:spcPts val="0"/>
              </a:spcAft>
              <a:buSzPts val="1400"/>
              <a:buChar char="○"/>
            </a:pPr>
            <a:r>
              <a:rPr i="1" lang="en"/>
              <a:t>Examples</a:t>
            </a:r>
            <a:endParaRPr i="1"/>
          </a:p>
          <a:p>
            <a:pPr indent="-317500" lvl="2" marL="1371600" rtl="0" algn="l">
              <a:spcBef>
                <a:spcPts val="0"/>
              </a:spcBef>
              <a:spcAft>
                <a:spcPts val="0"/>
              </a:spcAft>
              <a:buSzPts val="1400"/>
              <a:buChar char="■"/>
            </a:pPr>
            <a:r>
              <a:rPr i="1" lang="en"/>
              <a:t>Novel applications </a:t>
            </a:r>
            <a:endParaRPr i="1"/>
          </a:p>
          <a:p>
            <a:pPr indent="-317500" lvl="2" marL="1371600" rtl="0" algn="l">
              <a:spcBef>
                <a:spcPts val="0"/>
              </a:spcBef>
              <a:spcAft>
                <a:spcPts val="0"/>
              </a:spcAft>
              <a:buSzPts val="1400"/>
              <a:buChar char="■"/>
            </a:pPr>
            <a:r>
              <a:rPr i="1" lang="en"/>
              <a:t>Replicate examples </a:t>
            </a:r>
            <a:endParaRPr i="1"/>
          </a:p>
          <a:p>
            <a:pPr indent="-317500" lvl="2" marL="1371600" rtl="0" algn="l">
              <a:spcBef>
                <a:spcPts val="0"/>
              </a:spcBef>
              <a:spcAft>
                <a:spcPts val="0"/>
              </a:spcAft>
              <a:buSzPts val="1400"/>
              <a:buChar char="■"/>
            </a:pPr>
            <a:r>
              <a:rPr i="1" lang="en"/>
              <a:t>Ideally, the examples come from a design space </a:t>
            </a:r>
            <a:endParaRPr i="1"/>
          </a:p>
          <a:p>
            <a:pPr indent="-317500" lvl="3" marL="1828800" rtl="0" algn="l">
              <a:spcBef>
                <a:spcPts val="0"/>
              </a:spcBef>
              <a:spcAft>
                <a:spcPts val="0"/>
              </a:spcAft>
              <a:buSzPts val="1400"/>
              <a:buChar char="●"/>
            </a:pPr>
            <a:r>
              <a:rPr i="1" lang="en"/>
              <a:t>WatchConnect [ref], Proximity Toolkit [ref], Pineal [ref]</a:t>
            </a:r>
            <a:endParaRPr i="1"/>
          </a:p>
          <a:p>
            <a:pPr indent="-317500" lvl="1" marL="914400" rtl="0" algn="l">
              <a:spcBef>
                <a:spcPts val="0"/>
              </a:spcBef>
              <a:spcAft>
                <a:spcPts val="0"/>
              </a:spcAft>
              <a:buSzPts val="1400"/>
              <a:buChar char="○"/>
            </a:pPr>
            <a:r>
              <a:rPr i="1" lang="en"/>
              <a:t>Show step-by-step instructions on how examples are created using the toolkit</a:t>
            </a:r>
            <a:endParaRPr i="1"/>
          </a:p>
          <a:p>
            <a:pPr indent="0" lvl="0" marL="0" rtl="0" algn="l">
              <a:spcBef>
                <a:spcPts val="1200"/>
              </a:spcBef>
              <a:spcAft>
                <a:spcPts val="1200"/>
              </a:spcAft>
              <a:buNone/>
            </a:pPr>
            <a:r>
              <a:t/>
            </a:r>
            <a:endParaRPr/>
          </a:p>
        </p:txBody>
      </p:sp>
      <p:sp>
        <p:nvSpPr>
          <p:cNvPr id="808" name="Google Shape;80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 system/toolkit </a:t>
            </a:r>
            <a:endParaRPr/>
          </a:p>
        </p:txBody>
      </p:sp>
      <p:sp>
        <p:nvSpPr>
          <p:cNvPr id="814" name="Google Shape;814;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Technical performance </a:t>
            </a:r>
            <a:endParaRPr/>
          </a:p>
          <a:p>
            <a:pPr indent="-317500" lvl="1" marL="914400" rtl="0" algn="l">
              <a:spcBef>
                <a:spcPts val="0"/>
              </a:spcBef>
              <a:spcAft>
                <a:spcPts val="0"/>
              </a:spcAft>
              <a:buSzPts val="1400"/>
              <a:buChar char="○"/>
            </a:pPr>
            <a:r>
              <a:rPr lang="en"/>
              <a:t>Used by 18/68 toolkit papers, often combined with demonstration or usage</a:t>
            </a:r>
            <a:endParaRPr/>
          </a:p>
          <a:p>
            <a:pPr indent="-317500" lvl="1" marL="914400" rtl="0" algn="l">
              <a:spcBef>
                <a:spcPts val="0"/>
              </a:spcBef>
              <a:spcAft>
                <a:spcPts val="0"/>
              </a:spcAft>
              <a:buSzPts val="1400"/>
              <a:buChar char="○"/>
            </a:pPr>
            <a:r>
              <a:rPr lang="en"/>
              <a:t>Benchmark, quantify or analyze toolkit to verify its performance. </a:t>
            </a:r>
            <a:endParaRPr/>
          </a:p>
          <a:p>
            <a:pPr indent="-317500" lvl="2" marL="1371600" rtl="0" algn="l">
              <a:spcBef>
                <a:spcPts val="0"/>
              </a:spcBef>
              <a:spcAft>
                <a:spcPts val="0"/>
              </a:spcAft>
              <a:buSzPts val="1400"/>
              <a:buChar char="■"/>
            </a:pPr>
            <a:r>
              <a:rPr lang="en"/>
              <a:t>Measured by</a:t>
            </a:r>
            <a:endParaRPr/>
          </a:p>
          <a:p>
            <a:pPr indent="-317500" lvl="3" marL="1828800" rtl="0" algn="l">
              <a:spcBef>
                <a:spcPts val="0"/>
              </a:spcBef>
              <a:spcAft>
                <a:spcPts val="0"/>
              </a:spcAft>
              <a:buSzPts val="1400"/>
              <a:buChar char="●"/>
            </a:pPr>
            <a:r>
              <a:rPr lang="en"/>
              <a:t>Efficiency</a:t>
            </a:r>
            <a:endParaRPr/>
          </a:p>
          <a:p>
            <a:pPr indent="-317500" lvl="3" marL="1828800" rtl="0" algn="l">
              <a:spcBef>
                <a:spcPts val="0"/>
              </a:spcBef>
              <a:spcAft>
                <a:spcPts val="0"/>
              </a:spcAft>
              <a:buSzPts val="1400"/>
              <a:buChar char="●"/>
            </a:pPr>
            <a:r>
              <a:rPr lang="en"/>
              <a:t>Precision</a:t>
            </a:r>
            <a:endParaRPr/>
          </a:p>
          <a:p>
            <a:pPr indent="-317500" lvl="3" marL="1828800" rtl="0" algn="l">
              <a:spcBef>
                <a:spcPts val="0"/>
              </a:spcBef>
              <a:spcAft>
                <a:spcPts val="0"/>
              </a:spcAft>
              <a:buSzPts val="1400"/>
              <a:buChar char="●"/>
            </a:pPr>
            <a:r>
              <a:rPr lang="en"/>
              <a:t>Or in comparison with prior techniques</a:t>
            </a:r>
            <a:endParaRPr/>
          </a:p>
          <a:p>
            <a:pPr indent="-317500" lvl="1" marL="914400" rtl="0" algn="l">
              <a:spcBef>
                <a:spcPts val="0"/>
              </a:spcBef>
              <a:spcAft>
                <a:spcPts val="0"/>
              </a:spcAft>
              <a:buSzPts val="1400"/>
              <a:buChar char="○"/>
            </a:pPr>
            <a:r>
              <a:rPr lang="en"/>
              <a:t>Ways to evaluate technical performance</a:t>
            </a:r>
            <a:endParaRPr/>
          </a:p>
          <a:p>
            <a:pPr indent="-317500" lvl="2" marL="1371600" rtl="0" algn="l">
              <a:spcBef>
                <a:spcPts val="0"/>
              </a:spcBef>
              <a:spcAft>
                <a:spcPts val="0"/>
              </a:spcAft>
              <a:buSzPts val="1400"/>
              <a:buChar char="■"/>
            </a:pPr>
            <a:r>
              <a:rPr lang="en"/>
              <a:t>Benchmarking against thresholds</a:t>
            </a:r>
            <a:endParaRPr/>
          </a:p>
          <a:p>
            <a:pPr indent="-317500" lvl="3" marL="1828800" rtl="0" algn="l">
              <a:spcBef>
                <a:spcPts val="0"/>
              </a:spcBef>
              <a:spcAft>
                <a:spcPts val="0"/>
              </a:spcAft>
              <a:buSzPts val="1400"/>
              <a:buChar char="●"/>
            </a:pPr>
            <a:r>
              <a:rPr lang="en"/>
              <a:t>For example, 30 fps for </a:t>
            </a:r>
            <a:r>
              <a:rPr lang="en"/>
              <a:t>real time</a:t>
            </a:r>
            <a:r>
              <a:rPr lang="en"/>
              <a:t> tracking systems</a:t>
            </a:r>
            <a:endParaRPr/>
          </a:p>
          <a:p>
            <a:pPr indent="-317500" lvl="2" marL="1371600" rtl="0" algn="l">
              <a:spcBef>
                <a:spcPts val="0"/>
              </a:spcBef>
              <a:spcAft>
                <a:spcPts val="0"/>
              </a:spcAft>
              <a:buSzPts val="1400"/>
              <a:buChar char="■"/>
            </a:pPr>
            <a:r>
              <a:rPr lang="en"/>
              <a:t>Benchmarking against state-of-the-art</a:t>
            </a:r>
            <a:endParaRPr/>
          </a:p>
          <a:p>
            <a:pPr indent="-317500" lvl="3" marL="1828800" rtl="0" algn="l">
              <a:spcBef>
                <a:spcPts val="0"/>
              </a:spcBef>
              <a:spcAft>
                <a:spcPts val="0"/>
              </a:spcAft>
              <a:buSzPts val="1400"/>
              <a:buChar char="●"/>
            </a:pPr>
            <a:r>
              <a:rPr lang="en"/>
              <a:t>CapSense compare with CapToolkit for capacitive sensing </a:t>
            </a:r>
            <a:r>
              <a:rPr lang="en"/>
              <a:t>performance</a:t>
            </a:r>
            <a:r>
              <a:rPr lang="en"/>
              <a:t> </a:t>
            </a:r>
            <a:endParaRPr/>
          </a:p>
          <a:p>
            <a:pPr indent="-317500" lvl="3" marL="1828800" rtl="0" algn="l">
              <a:spcBef>
                <a:spcPts val="0"/>
              </a:spcBef>
              <a:spcAft>
                <a:spcPts val="0"/>
              </a:spcAft>
              <a:buSzPts val="1400"/>
              <a:buChar char="●"/>
            </a:pPr>
            <a:r>
              <a:rPr lang="en"/>
              <a:t>D3 compare with Adobe Flash for page load time </a:t>
            </a:r>
            <a:endParaRPr/>
          </a:p>
          <a:p>
            <a:pPr indent="0" lvl="0" marL="0" rtl="0" algn="l">
              <a:spcBef>
                <a:spcPts val="1200"/>
              </a:spcBef>
              <a:spcAft>
                <a:spcPts val="1200"/>
              </a:spcAft>
              <a:buNone/>
            </a:pPr>
            <a:r>
              <a:t/>
            </a:r>
            <a:endParaRPr/>
          </a:p>
        </p:txBody>
      </p:sp>
      <p:sp>
        <p:nvSpPr>
          <p:cNvPr id="815" name="Google Shape;815;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System/Toolkit </a:t>
            </a:r>
            <a:r>
              <a:rPr lang="en"/>
              <a:t>Evaluation Tips </a:t>
            </a:r>
            <a:endParaRPr/>
          </a:p>
        </p:txBody>
      </p:sp>
      <p:sp>
        <p:nvSpPr>
          <p:cNvPr id="821" name="Google Shape;821;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System/toolkit evaluations are hard, one need to justify many features and show their relative pros and cons. It is difficult to do in one study. </a:t>
            </a:r>
            <a:endParaRPr/>
          </a:p>
          <a:p>
            <a:pPr indent="-317500" lvl="1" marL="914400" rtl="0" algn="l">
              <a:spcBef>
                <a:spcPts val="0"/>
              </a:spcBef>
              <a:spcAft>
                <a:spcPts val="0"/>
              </a:spcAft>
              <a:buSzPts val="1400"/>
              <a:buChar char="○"/>
            </a:pPr>
            <a:r>
              <a:rPr lang="en"/>
              <a:t>If space allows, use i</a:t>
            </a:r>
            <a:r>
              <a:rPr lang="en"/>
              <a:t>terative refinement </a:t>
            </a:r>
            <a:endParaRPr/>
          </a:p>
          <a:p>
            <a:pPr indent="-317500" lvl="2" marL="1371600" rtl="0" algn="l">
              <a:spcBef>
                <a:spcPts val="0"/>
              </a:spcBef>
              <a:spcAft>
                <a:spcPts val="0"/>
              </a:spcAft>
              <a:buSzPts val="1400"/>
              <a:buChar char="■"/>
            </a:pPr>
            <a:r>
              <a:rPr lang="en"/>
              <a:t>Perform multiple formative evaluations on different versions of the system/toolkit</a:t>
            </a:r>
            <a:endParaRPr/>
          </a:p>
          <a:p>
            <a:pPr indent="-317500" lvl="2" marL="1371600" rtl="0" algn="l">
              <a:spcBef>
                <a:spcPts val="0"/>
              </a:spcBef>
              <a:spcAft>
                <a:spcPts val="0"/>
              </a:spcAft>
              <a:buSzPts val="1400"/>
              <a:buChar char="■"/>
            </a:pPr>
            <a:r>
              <a:rPr lang="en"/>
              <a:t>Explain implement of different aspects in each iteration </a:t>
            </a:r>
            <a:endParaRPr/>
          </a:p>
          <a:p>
            <a:pPr indent="-317500" lvl="2" marL="1371600" rtl="0" algn="l">
              <a:spcBef>
                <a:spcPts val="0"/>
              </a:spcBef>
              <a:spcAft>
                <a:spcPts val="0"/>
              </a:spcAft>
              <a:buSzPts val="1400"/>
              <a:buChar char="■"/>
            </a:pPr>
            <a:r>
              <a:rPr lang="en"/>
              <a:t>Plus a summative evaluation in the end </a:t>
            </a:r>
            <a:endParaRPr/>
          </a:p>
          <a:p>
            <a:pPr indent="-317500" lvl="1" marL="914400" rtl="0" algn="l">
              <a:spcBef>
                <a:spcPts val="0"/>
              </a:spcBef>
              <a:spcAft>
                <a:spcPts val="0"/>
              </a:spcAft>
              <a:buSzPts val="1400"/>
              <a:buChar char="○"/>
            </a:pPr>
            <a:r>
              <a:rPr lang="en"/>
              <a:t>A comparison study is always </a:t>
            </a:r>
            <a:r>
              <a:rPr lang="en"/>
              <a:t>preferred. However, it is difficult to compare with other people’s solution (code not available, not customizable, or too difficult to customize)</a:t>
            </a:r>
            <a:endParaRPr/>
          </a:p>
          <a:p>
            <a:pPr indent="-317500" lvl="2" marL="1371600" rtl="0" algn="l">
              <a:spcBef>
                <a:spcPts val="0"/>
              </a:spcBef>
              <a:spcAft>
                <a:spcPts val="0"/>
              </a:spcAft>
              <a:buSzPts val="1400"/>
              <a:buChar char="■"/>
            </a:pPr>
            <a:r>
              <a:rPr lang="en"/>
              <a:t>One can create multiple versions of the solutions and compare each other</a:t>
            </a:r>
            <a:r>
              <a:rPr lang="en"/>
              <a:t> </a:t>
            </a:r>
            <a:endParaRPr/>
          </a:p>
          <a:p>
            <a:pPr indent="-317500" lvl="1" marL="914400" rtl="0" algn="l">
              <a:spcBef>
                <a:spcPts val="0"/>
              </a:spcBef>
              <a:spcAft>
                <a:spcPts val="0"/>
              </a:spcAft>
              <a:buSzPts val="1400"/>
              <a:buChar char="○"/>
            </a:pPr>
            <a:r>
              <a:rPr lang="en"/>
              <a:t>Sometimes it is difficult to get valuable feedback when evaluate with </a:t>
            </a:r>
            <a:r>
              <a:rPr lang="en"/>
              <a:t>ordinary users. If possible, the feedback from a few e</a:t>
            </a:r>
            <a:r>
              <a:rPr lang="en"/>
              <a:t>xpert users are much more valuable than many ordinary users. </a:t>
            </a:r>
            <a:endParaRPr/>
          </a:p>
          <a:p>
            <a:pPr indent="-317500" lvl="1" marL="914400" rtl="0" algn="l">
              <a:spcBef>
                <a:spcPts val="0"/>
              </a:spcBef>
              <a:spcAft>
                <a:spcPts val="0"/>
              </a:spcAft>
              <a:buSzPts val="1400"/>
              <a:buChar char="○"/>
            </a:pPr>
            <a:r>
              <a:rPr lang="en"/>
              <a:t>Toolkit evaluation needs multiple users groups and scenarios, thus is difficult to carry out</a:t>
            </a:r>
            <a:endParaRPr/>
          </a:p>
          <a:p>
            <a:pPr indent="-317500" lvl="2" marL="1371600" rtl="0" algn="l">
              <a:spcBef>
                <a:spcPts val="0"/>
              </a:spcBef>
              <a:spcAft>
                <a:spcPts val="0"/>
              </a:spcAft>
              <a:buSzPts val="1400"/>
              <a:buChar char="■"/>
            </a:pPr>
            <a:r>
              <a:rPr lang="en"/>
              <a:t>One can take advantage of design workshops or courses </a:t>
            </a:r>
            <a:endParaRPr/>
          </a:p>
        </p:txBody>
      </p:sp>
      <p:sp>
        <p:nvSpPr>
          <p:cNvPr id="822" name="Google Shape;822;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End</a:t>
            </a:r>
            <a:endParaRPr/>
          </a:p>
        </p:txBody>
      </p:sp>
      <p:sp>
        <p:nvSpPr>
          <p:cNvPr id="828" name="Google Shape;82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Interaction techniques</a:t>
            </a:r>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Interaction Technique </a:t>
            </a:r>
            <a:endParaRPr/>
          </a:p>
        </p:txBody>
      </p:sp>
      <p:sp>
        <p:nvSpPr>
          <p:cNvPr id="129" name="Google Shape;129;p23"/>
          <p:cNvSpPr txBox="1"/>
          <p:nvPr>
            <p:ph idx="1" type="body"/>
          </p:nvPr>
        </p:nvSpPr>
        <p:spPr>
          <a:xfrm>
            <a:off x="311700" y="1152475"/>
            <a:ext cx="3188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Definition: </a:t>
            </a:r>
            <a:r>
              <a:rPr lang="en">
                <a:solidFill>
                  <a:schemeClr val="dk1"/>
                </a:solidFill>
                <a:highlight>
                  <a:srgbClr val="FFFFFF"/>
                </a:highlight>
              </a:rPr>
              <a:t>An interaction technique is the fusion of input and output, consisting of all software and hardware elements, that provides a way for the user to accomplish a generic task.</a:t>
            </a:r>
            <a:endParaRPr>
              <a:solidFill>
                <a:schemeClr val="dk1"/>
              </a:solidFill>
            </a:endParaRPr>
          </a:p>
          <a:p>
            <a:pPr indent="0" lvl="0" marL="0" rtl="0" algn="l">
              <a:spcBef>
                <a:spcPts val="1200"/>
              </a:spcBef>
              <a:spcAft>
                <a:spcPts val="0"/>
              </a:spcAft>
              <a:buNone/>
            </a:pPr>
            <a:r>
              <a:rPr lang="en"/>
              <a:t>Example: Bubble Cursor (the design of a cursor that can acquire a virtual target) </a:t>
            </a:r>
            <a:endParaRPr/>
          </a:p>
          <a:p>
            <a:pPr indent="0" lvl="0" marL="0" rtl="0" algn="l">
              <a:spcBef>
                <a:spcPts val="1200"/>
              </a:spcBef>
              <a:spcAft>
                <a:spcPts val="1200"/>
              </a:spcAft>
              <a:buNone/>
            </a:pPr>
            <a:r>
              <a:rPr lang="en"/>
              <a:t> </a:t>
            </a:r>
            <a:endParaRPr/>
          </a:p>
        </p:txBody>
      </p:sp>
      <p:pic>
        <p:nvPicPr>
          <p:cNvPr descr="We present the bubble cursor  a new target acquisition technique based on area cursors. The bubble cursor improves upon area cursors by dynamically resizing its activation area depending on the proximity of surrounding targets, such that only one target is selectable at any time. We also present two controlled experiments that evaluate bubble cursor performance in 1D and 2D target acquisition tasks, in complex situations with multiple targets of varying layout densities. Results show that the bubble cursor significantly outperforms the point cursor and the object pointing technique [8], and that bubble cursor performance can be accurately modeled and predicted using Fitts law." id="130" name="Google Shape;130;p23" title="The Bubble Cursor">
            <a:hlinkClick r:id="rId3"/>
          </p:cNvPr>
          <p:cNvPicPr preferRelativeResize="0"/>
          <p:nvPr/>
        </p:nvPicPr>
        <p:blipFill>
          <a:blip r:embed="rId4">
            <a:alphaModFix/>
          </a:blip>
          <a:stretch>
            <a:fillRect/>
          </a:stretch>
        </p:blipFill>
        <p:spPr>
          <a:xfrm>
            <a:off x="4033500" y="1294000"/>
            <a:ext cx="4572000" cy="3429000"/>
          </a:xfrm>
          <a:prstGeom prst="rect">
            <a:avLst/>
          </a:prstGeom>
          <a:noFill/>
          <a:ln>
            <a:noFill/>
          </a:ln>
        </p:spPr>
      </p:pic>
      <p:sp>
        <p:nvSpPr>
          <p:cNvPr id="131" name="Google Shape;13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